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7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25" y="260350"/>
            <a:ext cx="576262" cy="7508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8012" y="729995"/>
            <a:ext cx="8005572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0112" y="765175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>
                <a:moveTo>
                  <a:pt x="0" y="0"/>
                </a:moveTo>
                <a:lnTo>
                  <a:pt x="7920037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784" y="1112913"/>
            <a:ext cx="828843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7965" y="1721637"/>
            <a:ext cx="6548069" cy="338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1252" y="6518020"/>
            <a:ext cx="23533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NPsTwHAyr0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616153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5781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Verkehrsabsicherung </a:t>
            </a:r>
            <a:r>
              <a:rPr spc="15" dirty="0"/>
              <a:t>von</a:t>
            </a:r>
            <a:r>
              <a:rPr spc="-114" dirty="0"/>
              <a:t> </a:t>
            </a:r>
            <a:r>
              <a:rPr spc="-40" dirty="0"/>
              <a:t>Einsatzstellen</a:t>
            </a:r>
          </a:p>
        </p:txBody>
      </p:sp>
      <p:sp>
        <p:nvSpPr>
          <p:cNvPr id="9" name="object 9"/>
          <p:cNvSpPr/>
          <p:nvPr/>
        </p:nvSpPr>
        <p:spPr>
          <a:xfrm>
            <a:off x="4568977" y="2660218"/>
            <a:ext cx="169417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9300" y="3236277"/>
            <a:ext cx="169417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9300" y="4028363"/>
            <a:ext cx="169417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50740" y="1730324"/>
            <a:ext cx="3992245" cy="279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9395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Notwendigkeit </a:t>
            </a:r>
            <a:r>
              <a:rPr sz="1800" spc="35" dirty="0">
                <a:latin typeface="Arial"/>
                <a:cs typeface="Arial"/>
              </a:rPr>
              <a:t>von  </a:t>
            </a:r>
            <a:r>
              <a:rPr sz="1800" spc="-260" dirty="0">
                <a:latin typeface="Arial"/>
                <a:cs typeface="Arial"/>
              </a:rPr>
              <a:t>S</a:t>
            </a:r>
            <a:r>
              <a:rPr sz="1800" spc="-85" dirty="0">
                <a:latin typeface="Arial"/>
                <a:cs typeface="Arial"/>
              </a:rPr>
              <a:t>i</a:t>
            </a:r>
            <a:r>
              <a:rPr sz="1800" spc="-55" dirty="0">
                <a:latin typeface="Arial"/>
                <a:cs typeface="Arial"/>
              </a:rPr>
              <a:t>c</a:t>
            </a:r>
            <a:r>
              <a:rPr sz="1800" spc="85" dirty="0">
                <a:latin typeface="Arial"/>
                <a:cs typeface="Arial"/>
              </a:rPr>
              <a:t>h</a:t>
            </a:r>
            <a:r>
              <a:rPr sz="1800" spc="-5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rung</a:t>
            </a:r>
            <a:r>
              <a:rPr sz="1800" spc="20" dirty="0">
                <a:latin typeface="Arial"/>
                <a:cs typeface="Arial"/>
              </a:rPr>
              <a:t>s</a:t>
            </a:r>
            <a:r>
              <a:rPr sz="1800" spc="40" dirty="0">
                <a:latin typeface="Arial"/>
                <a:cs typeface="Arial"/>
              </a:rPr>
              <a:t>m</a:t>
            </a:r>
            <a:r>
              <a:rPr sz="1800" spc="-45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ß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15" dirty="0">
                <a:latin typeface="Arial"/>
                <a:cs typeface="Arial"/>
              </a:rPr>
              <a:t>a</a:t>
            </a:r>
            <a:r>
              <a:rPr sz="1800" spc="85" dirty="0">
                <a:latin typeface="Arial"/>
                <a:cs typeface="Arial"/>
              </a:rPr>
              <a:t>h</a:t>
            </a:r>
            <a:r>
              <a:rPr sz="1800" spc="40" dirty="0">
                <a:latin typeface="Arial"/>
                <a:cs typeface="Arial"/>
              </a:rPr>
              <a:t>m</a:t>
            </a:r>
            <a:r>
              <a:rPr sz="1800" spc="-5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Zum </a:t>
            </a:r>
            <a:r>
              <a:rPr sz="1800" spc="-20" dirty="0">
                <a:latin typeface="Arial"/>
                <a:cs typeface="Arial"/>
              </a:rPr>
              <a:t>Eigenschutz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Einsatzkräfte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351155" marR="5080">
              <a:lnSpc>
                <a:spcPct val="100000"/>
              </a:lnSpc>
              <a:spcBef>
                <a:spcPts val="5"/>
              </a:spcBef>
            </a:pPr>
            <a:r>
              <a:rPr sz="1800" spc="10" dirty="0">
                <a:latin typeface="Arial"/>
                <a:cs typeface="Arial"/>
              </a:rPr>
              <a:t>Zum </a:t>
            </a:r>
            <a:r>
              <a:rPr sz="1800" spc="-50" dirty="0">
                <a:latin typeface="Arial"/>
                <a:cs typeface="Arial"/>
              </a:rPr>
              <a:t>Schutz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Verkehrsteilnehmer  </a:t>
            </a:r>
            <a:r>
              <a:rPr sz="1800" spc="20" dirty="0">
                <a:latin typeface="Arial"/>
                <a:cs typeface="Arial"/>
              </a:rPr>
              <a:t>vor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Gefahrenstelle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351155" marR="306070">
              <a:lnSpc>
                <a:spcPct val="100000"/>
              </a:lnSpc>
              <a:spcBef>
                <a:spcPts val="5"/>
              </a:spcBef>
            </a:pPr>
            <a:r>
              <a:rPr sz="1800" spc="-55" dirty="0">
                <a:latin typeface="Arial"/>
                <a:cs typeface="Arial"/>
              </a:rPr>
              <a:t>Bei </a:t>
            </a:r>
            <a:r>
              <a:rPr sz="1800" spc="5" dirty="0">
                <a:latin typeface="Arial"/>
                <a:cs typeface="Arial"/>
              </a:rPr>
              <a:t>jedem </a:t>
            </a:r>
            <a:r>
              <a:rPr sz="1800" spc="-55" dirty="0">
                <a:latin typeface="Arial"/>
                <a:cs typeface="Arial"/>
              </a:rPr>
              <a:t>Einsatz </a:t>
            </a:r>
            <a:r>
              <a:rPr sz="1800" spc="25" dirty="0">
                <a:latin typeface="Arial"/>
                <a:cs typeface="Arial"/>
              </a:rPr>
              <a:t>im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öffentlichen  </a:t>
            </a:r>
            <a:r>
              <a:rPr sz="1800" spc="-30" dirty="0">
                <a:latin typeface="Arial"/>
                <a:cs typeface="Arial"/>
              </a:rPr>
              <a:t>Straßenverkehr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1600" y="1772810"/>
            <a:ext cx="3108947" cy="4242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467410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4293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Verkehrssicherungsanhänger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2336177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804236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8575" y="3596322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99" y="4100372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6324" y="1757641"/>
            <a:ext cx="7700645" cy="3382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Einsatzgrundsätze: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Warnkleidung</a:t>
            </a:r>
            <a:endParaRPr sz="1800">
              <a:latin typeface="Arial"/>
              <a:cs typeface="Arial"/>
            </a:endParaRPr>
          </a:p>
          <a:p>
            <a:pPr marL="494665" marR="5080">
              <a:lnSpc>
                <a:spcPct val="100000"/>
              </a:lnSpc>
              <a:spcBef>
                <a:spcPts val="1525"/>
              </a:spcBef>
            </a:pPr>
            <a:r>
              <a:rPr sz="1800" spc="10" dirty="0">
                <a:latin typeface="Arial"/>
                <a:cs typeface="Arial"/>
              </a:rPr>
              <a:t>Erhöhte </a:t>
            </a:r>
            <a:r>
              <a:rPr sz="1800" dirty="0">
                <a:latin typeface="Arial"/>
                <a:cs typeface="Arial"/>
              </a:rPr>
              <a:t>Vorsicht </a:t>
            </a:r>
            <a:r>
              <a:rPr sz="1800" spc="5" dirty="0">
                <a:latin typeface="Arial"/>
                <a:cs typeface="Arial"/>
              </a:rPr>
              <a:t>bei </a:t>
            </a:r>
            <a:r>
              <a:rPr sz="1800" spc="10" dirty="0">
                <a:latin typeface="Arial"/>
                <a:cs typeface="Arial"/>
              </a:rPr>
              <a:t>Entnahme </a:t>
            </a:r>
            <a:r>
              <a:rPr sz="1800" spc="-55" dirty="0">
                <a:latin typeface="Arial"/>
                <a:cs typeface="Arial"/>
              </a:rPr>
              <a:t>des </a:t>
            </a:r>
            <a:r>
              <a:rPr sz="1800" spc="-25" dirty="0">
                <a:latin typeface="Arial"/>
                <a:cs typeface="Arial"/>
              </a:rPr>
              <a:t>Sicherungsmaterials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Aufstellen 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Warneinrichtung</a:t>
            </a:r>
            <a:endParaRPr sz="1800">
              <a:latin typeface="Arial"/>
              <a:cs typeface="Arial"/>
            </a:endParaRPr>
          </a:p>
          <a:p>
            <a:pPr marL="494665" marR="3948429">
              <a:lnSpc>
                <a:spcPct val="183800"/>
              </a:lnSpc>
              <a:spcBef>
                <a:spcPts val="105"/>
              </a:spcBef>
            </a:pPr>
            <a:r>
              <a:rPr sz="1800" spc="15" dirty="0">
                <a:latin typeface="Arial"/>
                <a:cs typeface="Arial"/>
              </a:rPr>
              <a:t>Zugfahrzeug </a:t>
            </a:r>
            <a:r>
              <a:rPr sz="1800" spc="-25" dirty="0">
                <a:latin typeface="Arial"/>
                <a:cs typeface="Arial"/>
              </a:rPr>
              <a:t>niemals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abhängen  </a:t>
            </a:r>
            <a:r>
              <a:rPr sz="1800" spc="15" dirty="0">
                <a:latin typeface="Arial"/>
                <a:cs typeface="Arial"/>
              </a:rPr>
              <a:t>Zugfahrzeug </a:t>
            </a:r>
            <a:r>
              <a:rPr sz="1800" dirty="0">
                <a:latin typeface="Arial"/>
                <a:cs typeface="Arial"/>
              </a:rPr>
              <a:t>steht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unbesetzt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Arial"/>
              <a:cs typeface="Arial"/>
            </a:endParaRPr>
          </a:p>
          <a:p>
            <a:pPr marL="494665" marR="1000125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Mannschaft </a:t>
            </a:r>
            <a:r>
              <a:rPr sz="1800" spc="-55" dirty="0">
                <a:latin typeface="Arial"/>
                <a:cs typeface="Arial"/>
              </a:rPr>
              <a:t>des </a:t>
            </a:r>
            <a:r>
              <a:rPr sz="1800" spc="-10" dirty="0">
                <a:latin typeface="Arial"/>
                <a:cs typeface="Arial"/>
              </a:rPr>
              <a:t>Zugfahrzeuges </a:t>
            </a:r>
            <a:r>
              <a:rPr sz="1800" spc="-45" dirty="0">
                <a:latin typeface="Arial"/>
                <a:cs typeface="Arial"/>
              </a:rPr>
              <a:t>verlässt </a:t>
            </a:r>
            <a:r>
              <a:rPr sz="1800" spc="35" dirty="0">
                <a:latin typeface="Arial"/>
                <a:cs typeface="Arial"/>
              </a:rPr>
              <a:t>den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Gefahrenbereich  </a:t>
            </a:r>
            <a:r>
              <a:rPr sz="1800" spc="35" dirty="0">
                <a:latin typeface="Arial"/>
                <a:cs typeface="Arial"/>
              </a:rPr>
              <a:t>umgehend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8575" y="4640440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591007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553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Verhaltensgrundsätze </a:t>
            </a:r>
            <a:r>
              <a:rPr spc="25" dirty="0"/>
              <a:t>auf </a:t>
            </a:r>
            <a:r>
              <a:rPr spc="10" dirty="0"/>
              <a:t>der</a:t>
            </a:r>
            <a:r>
              <a:rPr spc="-254" dirty="0"/>
              <a:t> </a:t>
            </a:r>
            <a:r>
              <a:rPr spc="50" dirty="0"/>
              <a:t>Anfahrt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3006826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3704335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4424413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6324" y="1730324"/>
            <a:ext cx="7148195" cy="434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Bei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Einsatzfahrten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mit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Blaulicht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Martinshorn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ist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erhöhte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Vorsicht  </a:t>
            </a:r>
            <a:r>
              <a:rPr sz="1800" spc="15" dirty="0">
                <a:latin typeface="Arial"/>
                <a:cs typeface="Arial"/>
              </a:rPr>
              <a:t>geboten.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800" spc="-25" dirty="0">
                <a:latin typeface="Arial"/>
                <a:cs typeface="Arial"/>
              </a:rPr>
              <a:t>Zusätzliche </a:t>
            </a:r>
            <a:r>
              <a:rPr sz="1800" spc="40" dirty="0">
                <a:latin typeface="Arial"/>
                <a:cs typeface="Arial"/>
              </a:rPr>
              <a:t>wichtige </a:t>
            </a:r>
            <a:r>
              <a:rPr sz="1800" dirty="0">
                <a:latin typeface="Arial"/>
                <a:cs typeface="Arial"/>
              </a:rPr>
              <a:t>Verhaltensregeln </a:t>
            </a:r>
            <a:r>
              <a:rPr sz="1800" spc="15" dirty="0">
                <a:latin typeface="Arial"/>
                <a:cs typeface="Arial"/>
              </a:rPr>
              <a:t>auf der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Anfahrt:</a:t>
            </a:r>
            <a:endParaRPr sz="1800">
              <a:latin typeface="Arial"/>
              <a:cs typeface="Arial"/>
            </a:endParaRPr>
          </a:p>
          <a:p>
            <a:pPr marL="494665" marR="226060">
              <a:lnSpc>
                <a:spcPct val="100000"/>
              </a:lnSpc>
              <a:spcBef>
                <a:spcPts val="1240"/>
              </a:spcBef>
            </a:pPr>
            <a:r>
              <a:rPr sz="1800" spc="-55" dirty="0">
                <a:latin typeface="Arial"/>
                <a:cs typeface="Arial"/>
              </a:rPr>
              <a:t>Bei </a:t>
            </a:r>
            <a:r>
              <a:rPr sz="1800" spc="1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Einsatzfahrt </a:t>
            </a:r>
            <a:r>
              <a:rPr sz="1800" dirty="0">
                <a:latin typeface="Arial"/>
                <a:cs typeface="Arial"/>
              </a:rPr>
              <a:t>zwischen </a:t>
            </a:r>
            <a:r>
              <a:rPr sz="1800" spc="25" dirty="0">
                <a:latin typeface="Arial"/>
                <a:cs typeface="Arial"/>
              </a:rPr>
              <a:t>haltenden </a:t>
            </a:r>
            <a:r>
              <a:rPr sz="1800" spc="-5" dirty="0">
                <a:latin typeface="Arial"/>
                <a:cs typeface="Arial"/>
              </a:rPr>
              <a:t>Fahrzeugen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besonders  </a:t>
            </a:r>
            <a:r>
              <a:rPr sz="1800" spc="5" dirty="0">
                <a:latin typeface="Arial"/>
                <a:cs typeface="Arial"/>
              </a:rPr>
              <a:t>vorsichtig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fahren</a:t>
            </a:r>
            <a:endParaRPr sz="1800">
              <a:latin typeface="Arial"/>
              <a:cs typeface="Arial"/>
            </a:endParaRPr>
          </a:p>
          <a:p>
            <a:pPr marL="494665" marR="925194">
              <a:lnSpc>
                <a:spcPct val="100000"/>
              </a:lnSpc>
              <a:spcBef>
                <a:spcPts val="1065"/>
              </a:spcBef>
            </a:pPr>
            <a:r>
              <a:rPr sz="1800" spc="-10" dirty="0">
                <a:latin typeface="Arial"/>
                <a:cs typeface="Arial"/>
              </a:rPr>
              <a:t>Behelfszufahrten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-auffahrten </a:t>
            </a:r>
            <a:r>
              <a:rPr sz="1800" spc="55" dirty="0">
                <a:latin typeface="Arial"/>
                <a:cs typeface="Arial"/>
              </a:rPr>
              <a:t>nur </a:t>
            </a:r>
            <a:r>
              <a:rPr sz="1800" spc="40" dirty="0">
                <a:latin typeface="Arial"/>
                <a:cs typeface="Arial"/>
              </a:rPr>
              <a:t>unter </a:t>
            </a:r>
            <a:r>
              <a:rPr sz="1800" dirty="0">
                <a:latin typeface="Arial"/>
                <a:cs typeface="Arial"/>
              </a:rPr>
              <a:t>Vorsicht </a:t>
            </a:r>
            <a:r>
              <a:rPr sz="1800" spc="65" dirty="0">
                <a:latin typeface="Arial"/>
                <a:cs typeface="Arial"/>
              </a:rPr>
              <a:t>und  </a:t>
            </a:r>
            <a:r>
              <a:rPr sz="1800" spc="-20" dirty="0">
                <a:latin typeface="Arial"/>
                <a:cs typeface="Arial"/>
              </a:rPr>
              <a:t>Rücksichtnahme </a:t>
            </a:r>
            <a:r>
              <a:rPr sz="1800" spc="15" dirty="0">
                <a:latin typeface="Arial"/>
                <a:cs typeface="Arial"/>
              </a:rPr>
              <a:t>auf </a:t>
            </a:r>
            <a:r>
              <a:rPr sz="1800" spc="35" dirty="0">
                <a:latin typeface="Arial"/>
                <a:cs typeface="Arial"/>
              </a:rPr>
              <a:t>den </a:t>
            </a:r>
            <a:r>
              <a:rPr sz="1800" dirty="0">
                <a:latin typeface="Arial"/>
                <a:cs typeface="Arial"/>
              </a:rPr>
              <a:t>Verkehr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nutzen</a:t>
            </a:r>
            <a:endParaRPr sz="180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  <a:spcBef>
                <a:spcPts val="1350"/>
              </a:spcBef>
            </a:pPr>
            <a:r>
              <a:rPr sz="1800" spc="-55" dirty="0">
                <a:latin typeface="Arial"/>
                <a:cs typeface="Arial"/>
              </a:rPr>
              <a:t>Bei </a:t>
            </a:r>
            <a:r>
              <a:rPr sz="1800" spc="-15" dirty="0">
                <a:latin typeface="Arial"/>
                <a:cs typeface="Arial"/>
              </a:rPr>
              <a:t>Einsatzfahrten </a:t>
            </a:r>
            <a:r>
              <a:rPr sz="1800" spc="40" dirty="0">
                <a:latin typeface="Arial"/>
                <a:cs typeface="Arial"/>
              </a:rPr>
              <a:t>mit </a:t>
            </a:r>
            <a:r>
              <a:rPr sz="1800" spc="10" dirty="0">
                <a:latin typeface="Arial"/>
                <a:cs typeface="Arial"/>
              </a:rPr>
              <a:t>Staubildung </a:t>
            </a:r>
            <a:r>
              <a:rPr sz="1800" spc="-45" dirty="0">
                <a:latin typeface="Arial"/>
                <a:cs typeface="Arial"/>
              </a:rPr>
              <a:t>Rettungsgasse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nutzen</a:t>
            </a:r>
            <a:endParaRPr sz="1800">
              <a:latin typeface="Arial"/>
              <a:cs typeface="Arial"/>
            </a:endParaRPr>
          </a:p>
          <a:p>
            <a:pPr marL="494665" marR="5080">
              <a:lnSpc>
                <a:spcPct val="100000"/>
              </a:lnSpc>
              <a:spcBef>
                <a:spcPts val="1525"/>
              </a:spcBef>
            </a:pPr>
            <a:r>
              <a:rPr sz="1800" spc="-5" dirty="0">
                <a:latin typeface="Arial"/>
                <a:cs typeface="Arial"/>
              </a:rPr>
              <a:t>Fahren </a:t>
            </a:r>
            <a:r>
              <a:rPr sz="1800" spc="25" dirty="0">
                <a:latin typeface="Arial"/>
                <a:cs typeface="Arial"/>
              </a:rPr>
              <a:t>gegen </a:t>
            </a:r>
            <a:r>
              <a:rPr sz="1800" spc="5" dirty="0">
                <a:latin typeface="Arial"/>
                <a:cs typeface="Arial"/>
              </a:rPr>
              <a:t>die </a:t>
            </a:r>
            <a:r>
              <a:rPr sz="1800" spc="25" dirty="0">
                <a:latin typeface="Arial"/>
                <a:cs typeface="Arial"/>
              </a:rPr>
              <a:t>Fahrtrichtung oder </a:t>
            </a:r>
            <a:r>
              <a:rPr sz="1800" spc="-10" dirty="0">
                <a:latin typeface="Arial"/>
                <a:cs typeface="Arial"/>
              </a:rPr>
              <a:t>Rückwärtsfahren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außerhalb  </a:t>
            </a:r>
            <a:r>
              <a:rPr sz="1800" spc="-55" dirty="0">
                <a:latin typeface="Arial"/>
                <a:cs typeface="Arial"/>
              </a:rPr>
              <a:t>des </a:t>
            </a:r>
            <a:r>
              <a:rPr sz="1800" spc="-5" dirty="0">
                <a:latin typeface="Arial"/>
                <a:cs typeface="Arial"/>
              </a:rPr>
              <a:t>abgesicherten </a:t>
            </a:r>
            <a:r>
              <a:rPr sz="1800" spc="-45" dirty="0">
                <a:latin typeface="Arial"/>
                <a:cs typeface="Arial"/>
              </a:rPr>
              <a:t>Bereiches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vermeiden</a:t>
            </a:r>
            <a:endParaRPr sz="1800">
              <a:latin typeface="Arial"/>
              <a:cs typeface="Arial"/>
            </a:endParaRPr>
          </a:p>
          <a:p>
            <a:pPr marL="494665" marR="88900">
              <a:lnSpc>
                <a:spcPct val="100000"/>
              </a:lnSpc>
              <a:spcBef>
                <a:spcPts val="1350"/>
              </a:spcBef>
            </a:pPr>
            <a:r>
              <a:rPr sz="1800" spc="-35" dirty="0">
                <a:latin typeface="Arial"/>
                <a:cs typeface="Arial"/>
              </a:rPr>
              <a:t>Ein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Auffahren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auf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Autobahnen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oder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ähnlich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ausgebaute</a:t>
            </a:r>
            <a:r>
              <a:rPr sz="1800" spc="-50" dirty="0">
                <a:latin typeface="Arial"/>
                <a:cs typeface="Arial"/>
              </a:rPr>
              <a:t> Straßen  </a:t>
            </a:r>
            <a:r>
              <a:rPr sz="1800" spc="55" dirty="0">
                <a:latin typeface="Arial"/>
                <a:cs typeface="Arial"/>
              </a:rPr>
              <a:t>nur </a:t>
            </a:r>
            <a:r>
              <a:rPr sz="1800" spc="40" dirty="0">
                <a:latin typeface="Arial"/>
                <a:cs typeface="Arial"/>
              </a:rPr>
              <a:t>in </a:t>
            </a:r>
            <a:r>
              <a:rPr sz="1800" spc="35" dirty="0">
                <a:latin typeface="Arial"/>
                <a:cs typeface="Arial"/>
              </a:rPr>
              <a:t>zwingenden </a:t>
            </a:r>
            <a:r>
              <a:rPr sz="1800" spc="20" dirty="0">
                <a:latin typeface="Arial"/>
                <a:cs typeface="Arial"/>
              </a:rPr>
              <a:t>Notfällen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gerechtfertigt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8899" y="4892459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8899" y="5612541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645566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6076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Verhaltensgrundsätze </a:t>
            </a:r>
            <a:r>
              <a:rPr spc="45" dirty="0"/>
              <a:t>an </a:t>
            </a:r>
            <a:r>
              <a:rPr spc="10" dirty="0"/>
              <a:t>der</a:t>
            </a:r>
            <a:r>
              <a:rPr spc="-235" dirty="0"/>
              <a:t> </a:t>
            </a:r>
            <a:r>
              <a:rPr spc="-50" dirty="0"/>
              <a:t>Einsatzstelle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3006826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3488309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4280395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6324" y="1730324"/>
            <a:ext cx="7660005" cy="405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Beim </a:t>
            </a:r>
            <a:r>
              <a:rPr sz="1800" dirty="0">
                <a:latin typeface="Arial"/>
                <a:cs typeface="Arial"/>
              </a:rPr>
              <a:t>Eintreffen </a:t>
            </a:r>
            <a:r>
              <a:rPr sz="1800" spc="15" dirty="0">
                <a:latin typeface="Arial"/>
                <a:cs typeface="Arial"/>
              </a:rPr>
              <a:t>an der </a:t>
            </a:r>
            <a:r>
              <a:rPr sz="1800" spc="-45" dirty="0">
                <a:latin typeface="Arial"/>
                <a:cs typeface="Arial"/>
              </a:rPr>
              <a:t>Einsatzstelle </a:t>
            </a:r>
            <a:r>
              <a:rPr sz="1800" spc="-35" dirty="0">
                <a:latin typeface="Arial"/>
                <a:cs typeface="Arial"/>
              </a:rPr>
              <a:t>ist </a:t>
            </a:r>
            <a:r>
              <a:rPr sz="1800" spc="5" dirty="0">
                <a:latin typeface="Arial"/>
                <a:cs typeface="Arial"/>
              </a:rPr>
              <a:t>die </a:t>
            </a:r>
            <a:r>
              <a:rPr sz="1800" spc="-5" dirty="0">
                <a:latin typeface="Arial"/>
                <a:cs typeface="Arial"/>
              </a:rPr>
              <a:t>Gefahr </a:t>
            </a:r>
            <a:r>
              <a:rPr sz="1800" spc="35" dirty="0">
                <a:latin typeface="Arial"/>
                <a:cs typeface="Arial"/>
              </a:rPr>
              <a:t>durch </a:t>
            </a:r>
            <a:r>
              <a:rPr sz="1800" dirty="0">
                <a:latin typeface="Arial"/>
                <a:cs typeface="Arial"/>
              </a:rPr>
              <a:t>andere  Verkehrsteilnehmer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für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jeden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Feuerwehrdienstleistenden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größten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800" spc="-5" dirty="0">
                <a:latin typeface="Arial"/>
                <a:cs typeface="Arial"/>
              </a:rPr>
              <a:t>Verhaltensregeln:</a:t>
            </a:r>
            <a:endParaRPr sz="180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Warnkleidung</a:t>
            </a:r>
            <a:endParaRPr sz="1800">
              <a:latin typeface="Arial"/>
              <a:cs typeface="Arial"/>
            </a:endParaRPr>
          </a:p>
          <a:p>
            <a:pPr marL="494665" marR="88265">
              <a:lnSpc>
                <a:spcPct val="100000"/>
              </a:lnSpc>
              <a:spcBef>
                <a:spcPts val="1525"/>
              </a:spcBef>
            </a:pPr>
            <a:r>
              <a:rPr sz="1800" spc="5" dirty="0">
                <a:latin typeface="Arial"/>
                <a:cs typeface="Arial"/>
              </a:rPr>
              <a:t>Fahrzeugleuchten </a:t>
            </a:r>
            <a:r>
              <a:rPr sz="1800" spc="-15" dirty="0">
                <a:latin typeface="Arial"/>
                <a:cs typeface="Arial"/>
              </a:rPr>
              <a:t>einschalten: </a:t>
            </a:r>
            <a:r>
              <a:rPr sz="1800" spc="20" dirty="0">
                <a:latin typeface="Arial"/>
                <a:cs typeface="Arial"/>
              </a:rPr>
              <a:t>Abblendlicht, </a:t>
            </a:r>
            <a:r>
              <a:rPr sz="1800" spc="-10" dirty="0">
                <a:latin typeface="Arial"/>
                <a:cs typeface="Arial"/>
              </a:rPr>
              <a:t>Blaulicht,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Warnblinklicht,  ggf. </a:t>
            </a:r>
            <a:r>
              <a:rPr sz="1800" spc="10" dirty="0">
                <a:latin typeface="Arial"/>
                <a:cs typeface="Arial"/>
              </a:rPr>
              <a:t>Verkehrswarneinrichten </a:t>
            </a:r>
            <a:r>
              <a:rPr sz="1800" spc="-40" dirty="0">
                <a:latin typeface="Arial"/>
                <a:cs typeface="Arial"/>
              </a:rPr>
              <a:t>(falls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vorhanden)</a:t>
            </a:r>
            <a:endParaRPr sz="1800">
              <a:latin typeface="Arial"/>
              <a:cs typeface="Arial"/>
            </a:endParaRPr>
          </a:p>
          <a:p>
            <a:pPr marL="494665" marR="99695" indent="-635">
              <a:lnSpc>
                <a:spcPts val="4250"/>
              </a:lnSpc>
              <a:spcBef>
                <a:spcPts val="315"/>
              </a:spcBef>
            </a:pPr>
            <a:r>
              <a:rPr sz="1800" spc="-15" dirty="0">
                <a:latin typeface="Arial"/>
                <a:cs typeface="Arial"/>
              </a:rPr>
              <a:t>Aussteigen </a:t>
            </a:r>
            <a:r>
              <a:rPr sz="1800" spc="-55" dirty="0">
                <a:latin typeface="Arial"/>
                <a:cs typeface="Arial"/>
              </a:rPr>
              <a:t>aus </a:t>
            </a:r>
            <a:r>
              <a:rPr sz="1800" spc="20" dirty="0">
                <a:latin typeface="Arial"/>
                <a:cs typeface="Arial"/>
              </a:rPr>
              <a:t>dem </a:t>
            </a:r>
            <a:r>
              <a:rPr sz="1800" spc="-10" dirty="0">
                <a:latin typeface="Arial"/>
                <a:cs typeface="Arial"/>
              </a:rPr>
              <a:t>Fahrzeug </a:t>
            </a:r>
            <a:r>
              <a:rPr sz="1800" dirty="0">
                <a:latin typeface="Arial"/>
                <a:cs typeface="Arial"/>
              </a:rPr>
              <a:t>zur </a:t>
            </a:r>
            <a:r>
              <a:rPr sz="1800" spc="10" dirty="0">
                <a:latin typeface="Arial"/>
                <a:cs typeface="Arial"/>
              </a:rPr>
              <a:t>verkehrsabgewandten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Straßenseite  </a:t>
            </a:r>
            <a:r>
              <a:rPr sz="1800" spc="35" dirty="0">
                <a:latin typeface="Arial"/>
                <a:cs typeface="Arial"/>
              </a:rPr>
              <a:t>Antreten </a:t>
            </a:r>
            <a:r>
              <a:rPr sz="1800" spc="40" dirty="0">
                <a:latin typeface="Arial"/>
                <a:cs typeface="Arial"/>
              </a:rPr>
              <a:t>in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Fahrtrichtung </a:t>
            </a:r>
            <a:r>
              <a:rPr sz="1800" spc="20" dirty="0">
                <a:latin typeface="Arial"/>
                <a:cs typeface="Arial"/>
              </a:rPr>
              <a:t>vor dem </a:t>
            </a:r>
            <a:r>
              <a:rPr sz="1800" spc="-10" dirty="0">
                <a:latin typeface="Arial"/>
                <a:cs typeface="Arial"/>
              </a:rPr>
              <a:t>Fahrzeug</a:t>
            </a:r>
            <a:endParaRPr sz="1800">
              <a:latin typeface="Arial"/>
              <a:cs typeface="Arial"/>
            </a:endParaRPr>
          </a:p>
          <a:p>
            <a:pPr marL="494665" marR="5080">
              <a:lnSpc>
                <a:spcPct val="100000"/>
              </a:lnSpc>
              <a:spcBef>
                <a:spcPts val="1325"/>
              </a:spcBef>
            </a:pPr>
            <a:r>
              <a:rPr sz="1800" spc="-10" dirty="0">
                <a:latin typeface="Arial"/>
                <a:cs typeface="Arial"/>
              </a:rPr>
              <a:t>Sicherungsmaßnahmen </a:t>
            </a:r>
            <a:r>
              <a:rPr sz="1800" spc="40" dirty="0">
                <a:latin typeface="Arial"/>
                <a:cs typeface="Arial"/>
              </a:rPr>
              <a:t>umgehend </a:t>
            </a:r>
            <a:r>
              <a:rPr sz="1800" spc="5" dirty="0">
                <a:latin typeface="Arial"/>
                <a:cs typeface="Arial"/>
              </a:rPr>
              <a:t>entsprechend </a:t>
            </a:r>
            <a:r>
              <a:rPr sz="1800" spc="35" dirty="0">
                <a:latin typeface="Arial"/>
                <a:cs typeface="Arial"/>
              </a:rPr>
              <a:t>den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Gegebenheiten  einleiten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8899" y="4820449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8899" y="5324512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645566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6076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Verhaltensgrundsätze </a:t>
            </a:r>
            <a:r>
              <a:rPr spc="45" dirty="0"/>
              <a:t>an </a:t>
            </a:r>
            <a:r>
              <a:rPr spc="10" dirty="0"/>
              <a:t>der</a:t>
            </a:r>
            <a:r>
              <a:rPr spc="-235" dirty="0"/>
              <a:t> </a:t>
            </a:r>
            <a:r>
              <a:rPr spc="-50" dirty="0"/>
              <a:t>Einsatzstelle</a:t>
            </a:r>
          </a:p>
        </p:txBody>
      </p:sp>
      <p:sp>
        <p:nvSpPr>
          <p:cNvPr id="9" name="object 9"/>
          <p:cNvSpPr/>
          <p:nvPr/>
        </p:nvSpPr>
        <p:spPr>
          <a:xfrm>
            <a:off x="958899" y="2408186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862808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3632327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99" y="4410976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6324" y="1721637"/>
            <a:ext cx="7458075" cy="316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Verhaltensregeln(Fortsetzung):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Im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ungesicherten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Bereich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nur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kurz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wie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nötig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aufhalten</a:t>
            </a:r>
            <a:endParaRPr sz="1800">
              <a:latin typeface="Arial"/>
              <a:cs typeface="Arial"/>
            </a:endParaRPr>
          </a:p>
          <a:p>
            <a:pPr marL="485140" marR="49530">
              <a:lnSpc>
                <a:spcPct val="100000"/>
              </a:lnSpc>
              <a:spcBef>
                <a:spcPts val="1530"/>
              </a:spcBef>
            </a:pPr>
            <a:r>
              <a:rPr sz="1800" spc="5" dirty="0">
                <a:latin typeface="Arial"/>
                <a:cs typeface="Arial"/>
              </a:rPr>
              <a:t>Feuerwehrfahrzeuge </a:t>
            </a:r>
            <a:r>
              <a:rPr sz="1800" spc="15" dirty="0">
                <a:latin typeface="Arial"/>
                <a:cs typeface="Arial"/>
              </a:rPr>
              <a:t>an </a:t>
            </a:r>
            <a:r>
              <a:rPr sz="1800" spc="35" dirty="0">
                <a:latin typeface="Arial"/>
                <a:cs typeface="Arial"/>
              </a:rPr>
              <a:t>den </a:t>
            </a:r>
            <a:r>
              <a:rPr sz="1800" spc="-35" dirty="0">
                <a:latin typeface="Arial"/>
                <a:cs typeface="Arial"/>
              </a:rPr>
              <a:t>Einsatzstellen </a:t>
            </a:r>
            <a:r>
              <a:rPr sz="1800" spc="15" dirty="0">
                <a:latin typeface="Arial"/>
                <a:cs typeface="Arial"/>
              </a:rPr>
              <a:t>bleiben nach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Möglichkeit  </a:t>
            </a:r>
            <a:r>
              <a:rPr sz="1800" spc="-5" dirty="0">
                <a:latin typeface="Arial"/>
                <a:cs typeface="Arial"/>
              </a:rPr>
              <a:t>unbesetzt</a:t>
            </a:r>
            <a:endParaRPr sz="1800">
              <a:latin typeface="Arial"/>
              <a:cs typeface="Arial"/>
            </a:endParaRPr>
          </a:p>
          <a:p>
            <a:pPr marL="494665" marR="167640">
              <a:lnSpc>
                <a:spcPct val="100000"/>
              </a:lnSpc>
              <a:spcBef>
                <a:spcPts val="1630"/>
              </a:spcBef>
            </a:pPr>
            <a:r>
              <a:rPr sz="1800" spc="-15" dirty="0">
                <a:latin typeface="Arial"/>
                <a:cs typeface="Arial"/>
              </a:rPr>
              <a:t>Sicherungsfahrzeuge </a:t>
            </a:r>
            <a:r>
              <a:rPr sz="1800" spc="15" dirty="0">
                <a:latin typeface="Arial"/>
                <a:cs typeface="Arial"/>
              </a:rPr>
              <a:t>nach </a:t>
            </a:r>
            <a:r>
              <a:rPr sz="1800" spc="20" dirty="0">
                <a:latin typeface="Arial"/>
                <a:cs typeface="Arial"/>
              </a:rPr>
              <a:t>Aufstellung </a:t>
            </a:r>
            <a:r>
              <a:rPr sz="1800" spc="5" dirty="0">
                <a:latin typeface="Arial"/>
                <a:cs typeface="Arial"/>
              </a:rPr>
              <a:t>grundsätzlich </a:t>
            </a:r>
            <a:r>
              <a:rPr sz="1800" spc="-50" dirty="0">
                <a:latin typeface="Arial"/>
                <a:cs typeface="Arial"/>
              </a:rPr>
              <a:t>verlassen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und  </a:t>
            </a:r>
            <a:r>
              <a:rPr sz="1800" spc="-5" dirty="0">
                <a:latin typeface="Arial"/>
                <a:cs typeface="Arial"/>
              </a:rPr>
              <a:t>unbesetzt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lassen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485140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Gerätschaften </a:t>
            </a:r>
            <a:r>
              <a:rPr sz="1800" spc="15" dirty="0">
                <a:latin typeface="Arial"/>
                <a:cs typeface="Arial"/>
              </a:rPr>
              <a:t>der </a:t>
            </a:r>
            <a:r>
              <a:rPr sz="1800" spc="10" dirty="0">
                <a:latin typeface="Arial"/>
                <a:cs typeface="Arial"/>
              </a:rPr>
              <a:t>Feuerwehr </a:t>
            </a:r>
            <a:r>
              <a:rPr sz="1800" spc="15" dirty="0">
                <a:latin typeface="Arial"/>
                <a:cs typeface="Arial"/>
              </a:rPr>
              <a:t>auf </a:t>
            </a:r>
            <a:r>
              <a:rPr sz="1800" spc="20" dirty="0">
                <a:latin typeface="Arial"/>
                <a:cs typeface="Arial"/>
              </a:rPr>
              <a:t>öffentlichen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Straßen </a:t>
            </a:r>
            <a:r>
              <a:rPr sz="1800" dirty="0">
                <a:latin typeface="Arial"/>
                <a:cs typeface="Arial"/>
              </a:rPr>
              <a:t>außerhalb </a:t>
            </a:r>
            <a:r>
              <a:rPr sz="1800" spc="-55" dirty="0">
                <a:latin typeface="Arial"/>
                <a:cs typeface="Arial"/>
              </a:rPr>
              <a:t>des  </a:t>
            </a:r>
            <a:r>
              <a:rPr sz="1800" spc="-5" dirty="0">
                <a:latin typeface="Arial"/>
                <a:cs typeface="Arial"/>
              </a:rPr>
              <a:t>abgesicherten </a:t>
            </a:r>
            <a:r>
              <a:rPr sz="1800" spc="-45" dirty="0">
                <a:latin typeface="Arial"/>
                <a:cs typeface="Arial"/>
              </a:rPr>
              <a:t>Bereiches </a:t>
            </a:r>
            <a:r>
              <a:rPr sz="1800" spc="40" dirty="0">
                <a:latin typeface="Arial"/>
                <a:cs typeface="Arial"/>
              </a:rPr>
              <a:t>mit </a:t>
            </a:r>
            <a:r>
              <a:rPr sz="1800" spc="15" dirty="0">
                <a:latin typeface="Arial"/>
                <a:cs typeface="Arial"/>
              </a:rPr>
              <a:t>geeignetem </a:t>
            </a:r>
            <a:r>
              <a:rPr sz="1800" spc="-5" dirty="0">
                <a:latin typeface="Arial"/>
                <a:cs typeface="Arial"/>
              </a:rPr>
              <a:t>Material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sichern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492556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454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Absicherung </a:t>
            </a:r>
            <a:r>
              <a:rPr spc="15" dirty="0"/>
              <a:t>von</a:t>
            </a:r>
            <a:r>
              <a:rPr spc="-155" dirty="0"/>
              <a:t> </a:t>
            </a:r>
            <a:r>
              <a:rPr spc="-40" dirty="0"/>
              <a:t>Einsatzstellen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2615526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3085312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3596322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8575" y="4055681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99" y="4561484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8899" y="5072481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6324" y="1730324"/>
            <a:ext cx="7395209" cy="450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Sicherungsmaßnahmen </a:t>
            </a:r>
            <a:r>
              <a:rPr sz="1800" spc="15" dirty="0">
                <a:latin typeface="Arial"/>
                <a:cs typeface="Arial"/>
              </a:rPr>
              <a:t>auf </a:t>
            </a:r>
            <a:r>
              <a:rPr sz="1800" spc="-10" dirty="0">
                <a:latin typeface="Arial"/>
                <a:cs typeface="Arial"/>
              </a:rPr>
              <a:t>Verkehrsflächen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einzusetzenden  </a:t>
            </a:r>
            <a:r>
              <a:rPr sz="1800" spc="-20" dirty="0">
                <a:latin typeface="Arial"/>
                <a:cs typeface="Arial"/>
              </a:rPr>
              <a:t>Einsatzmittel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generell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von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verschiedenen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Faktoren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abhängig:</a:t>
            </a:r>
            <a:endParaRPr sz="1800">
              <a:latin typeface="Arial"/>
              <a:cs typeface="Arial"/>
            </a:endParaRPr>
          </a:p>
          <a:p>
            <a:pPr marL="494665" marR="4936490">
              <a:lnSpc>
                <a:spcPct val="177200"/>
              </a:lnSpc>
              <a:spcBef>
                <a:spcPts val="180"/>
              </a:spcBef>
            </a:pPr>
            <a:r>
              <a:rPr sz="1800" spc="-30" dirty="0">
                <a:latin typeface="Arial"/>
                <a:cs typeface="Arial"/>
              </a:rPr>
              <a:t>Straßenart  </a:t>
            </a:r>
            <a:r>
              <a:rPr sz="1800" spc="-25" dirty="0">
                <a:latin typeface="Arial"/>
                <a:cs typeface="Arial"/>
              </a:rPr>
              <a:t>Straßenverlauf  </a:t>
            </a:r>
            <a:r>
              <a:rPr sz="1800" spc="-5" dirty="0">
                <a:latin typeface="Arial"/>
                <a:cs typeface="Arial"/>
              </a:rPr>
              <a:t>Fahrstreifenbreite  </a:t>
            </a:r>
            <a:r>
              <a:rPr sz="1800" spc="-10" dirty="0">
                <a:latin typeface="Arial"/>
                <a:cs typeface="Arial"/>
              </a:rPr>
              <a:t>Fahrstreifenanzahl  </a:t>
            </a:r>
            <a:r>
              <a:rPr sz="1800" spc="-30" dirty="0">
                <a:latin typeface="Arial"/>
                <a:cs typeface="Arial"/>
              </a:rPr>
              <a:t>Sichtverhältnisse  </a:t>
            </a:r>
            <a:r>
              <a:rPr sz="1800" spc="40" dirty="0">
                <a:latin typeface="Arial"/>
                <a:cs typeface="Arial"/>
              </a:rPr>
              <a:t>Witterung  </a:t>
            </a:r>
            <a:r>
              <a:rPr sz="1800" spc="-18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70" dirty="0">
                <a:latin typeface="Arial"/>
                <a:cs typeface="Arial"/>
              </a:rPr>
              <a:t>n</a:t>
            </a:r>
            <a:r>
              <a:rPr sz="1800" spc="-105" dirty="0">
                <a:latin typeface="Arial"/>
                <a:cs typeface="Arial"/>
              </a:rPr>
              <a:t>s</a:t>
            </a:r>
            <a:r>
              <a:rPr sz="1800" spc="-125" dirty="0">
                <a:latin typeface="Arial"/>
                <a:cs typeface="Arial"/>
              </a:rPr>
              <a:t>a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80" dirty="0">
                <a:latin typeface="Arial"/>
                <a:cs typeface="Arial"/>
              </a:rPr>
              <a:t>zs</a:t>
            </a:r>
            <a:r>
              <a:rPr sz="1800" spc="-55" dirty="0">
                <a:latin typeface="Arial"/>
                <a:cs typeface="Arial"/>
              </a:rPr>
              <a:t>t</a:t>
            </a:r>
            <a:r>
              <a:rPr sz="1800" spc="-5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ll</a:t>
            </a:r>
            <a:r>
              <a:rPr sz="1800" spc="-45" dirty="0">
                <a:latin typeface="Arial"/>
                <a:cs typeface="Arial"/>
              </a:rPr>
              <a:t>e</a:t>
            </a:r>
            <a:r>
              <a:rPr sz="1800" spc="7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r</a:t>
            </a:r>
            <a:r>
              <a:rPr sz="1800" spc="50" dirty="0">
                <a:latin typeface="Arial"/>
                <a:cs typeface="Arial"/>
              </a:rPr>
              <a:t>ö</a:t>
            </a:r>
            <a:r>
              <a:rPr sz="1800" spc="-85" dirty="0">
                <a:latin typeface="Arial"/>
                <a:cs typeface="Arial"/>
              </a:rPr>
              <a:t>ß</a:t>
            </a:r>
            <a:r>
              <a:rPr sz="1800" spc="-5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Zulässige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Höchstgeschwindigkeit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8899" y="5533589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8899" y="6044590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565556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527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Einsatzstellen </a:t>
            </a:r>
            <a:r>
              <a:rPr spc="20" dirty="0"/>
              <a:t>innerhalb</a:t>
            </a:r>
            <a:r>
              <a:rPr spc="-75" dirty="0"/>
              <a:t> </a:t>
            </a:r>
            <a:r>
              <a:rPr spc="5" dirty="0"/>
              <a:t>Ortschaften</a:t>
            </a:r>
          </a:p>
        </p:txBody>
      </p:sp>
      <p:sp>
        <p:nvSpPr>
          <p:cNvPr id="9" name="object 9"/>
          <p:cNvSpPr/>
          <p:nvPr/>
        </p:nvSpPr>
        <p:spPr>
          <a:xfrm>
            <a:off x="958899" y="2408186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862808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3344290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99" y="4086948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6324" y="1721637"/>
            <a:ext cx="7515859" cy="256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Umzusetzende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Maßnahmen:</a:t>
            </a:r>
            <a:endParaRPr sz="1800">
              <a:latin typeface="Arial"/>
              <a:cs typeface="Arial"/>
            </a:endParaRPr>
          </a:p>
          <a:p>
            <a:pPr marL="485140" marR="5080" indent="9525">
              <a:lnSpc>
                <a:spcPct val="170600"/>
              </a:lnSpc>
              <a:spcBef>
                <a:spcPts val="850"/>
              </a:spcBef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 </a:t>
            </a:r>
            <a:r>
              <a:rPr sz="1800" spc="25" dirty="0">
                <a:latin typeface="Arial"/>
                <a:cs typeface="Arial"/>
              </a:rPr>
              <a:t>Warnkleidung  </a:t>
            </a:r>
            <a:r>
              <a:rPr sz="1800" spc="5" dirty="0">
                <a:latin typeface="Arial"/>
                <a:cs typeface="Arial"/>
              </a:rPr>
              <a:t>Fahrzeugleuchten </a:t>
            </a:r>
            <a:r>
              <a:rPr sz="1800" spc="-15" dirty="0">
                <a:latin typeface="Arial"/>
                <a:cs typeface="Arial"/>
              </a:rPr>
              <a:t>einschalten: </a:t>
            </a:r>
            <a:r>
              <a:rPr sz="1800" spc="20" dirty="0">
                <a:latin typeface="Arial"/>
                <a:cs typeface="Arial"/>
              </a:rPr>
              <a:t>Abblendlicht, </a:t>
            </a:r>
            <a:r>
              <a:rPr sz="1800" spc="-10" dirty="0">
                <a:latin typeface="Arial"/>
                <a:cs typeface="Arial"/>
              </a:rPr>
              <a:t>Blaulicht,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Warnblinklicht</a:t>
            </a:r>
            <a:endParaRPr sz="1800">
              <a:latin typeface="Arial"/>
              <a:cs typeface="Arial"/>
            </a:endParaRPr>
          </a:p>
          <a:p>
            <a:pPr marL="494665" marR="256540">
              <a:lnSpc>
                <a:spcPct val="100000"/>
              </a:lnSpc>
              <a:spcBef>
                <a:spcPts val="1525"/>
              </a:spcBef>
            </a:pPr>
            <a:r>
              <a:rPr sz="1800" spc="55" dirty="0">
                <a:latin typeface="Arial"/>
                <a:cs typeface="Arial"/>
              </a:rPr>
              <a:t>Vorwarnung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Verkehrsteilnehmer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beidseitig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mit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100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Abstand  </a:t>
            </a:r>
            <a:r>
              <a:rPr sz="1800" dirty="0">
                <a:latin typeface="Arial"/>
                <a:cs typeface="Arial"/>
              </a:rPr>
              <a:t>zur </a:t>
            </a:r>
            <a:r>
              <a:rPr sz="1800" spc="-45" dirty="0">
                <a:latin typeface="Arial"/>
                <a:cs typeface="Arial"/>
              </a:rPr>
              <a:t>Einsatzstelle </a:t>
            </a:r>
            <a:r>
              <a:rPr sz="1800" spc="65" dirty="0">
                <a:latin typeface="Arial"/>
                <a:cs typeface="Arial"/>
              </a:rPr>
              <a:t>und </a:t>
            </a:r>
            <a:r>
              <a:rPr sz="1800" spc="5" dirty="0">
                <a:latin typeface="Arial"/>
                <a:cs typeface="Arial"/>
              </a:rPr>
              <a:t>zum letzten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Feuerwehrfahrzeug</a:t>
            </a:r>
            <a:endParaRPr sz="1800">
              <a:latin typeface="Arial"/>
              <a:cs typeface="Arial"/>
            </a:endParaRPr>
          </a:p>
          <a:p>
            <a:pPr marL="485140">
              <a:lnSpc>
                <a:spcPct val="100000"/>
              </a:lnSpc>
              <a:spcBef>
                <a:spcPts val="1635"/>
              </a:spcBef>
            </a:pPr>
            <a:r>
              <a:rPr sz="1800" dirty="0">
                <a:latin typeface="Arial"/>
                <a:cs typeface="Arial"/>
              </a:rPr>
              <a:t>Arbeitsbereich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sichern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6998" y="4819497"/>
            <a:ext cx="10064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Mindest-  </a:t>
            </a:r>
            <a:r>
              <a:rPr sz="1400" spc="5" dirty="0">
                <a:latin typeface="Arial"/>
                <a:cs typeface="Arial"/>
              </a:rPr>
              <a:t>ab</a:t>
            </a:r>
            <a:r>
              <a:rPr sz="1400" spc="-15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45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he</a:t>
            </a:r>
            <a:r>
              <a:rPr sz="1400" spc="15" dirty="0">
                <a:latin typeface="Arial"/>
                <a:cs typeface="Arial"/>
              </a:rPr>
              <a:t>r</a:t>
            </a:r>
            <a:r>
              <a:rPr sz="1400" spc="55" dirty="0">
                <a:latin typeface="Arial"/>
                <a:cs typeface="Arial"/>
              </a:rPr>
              <a:t>u</a:t>
            </a:r>
            <a:r>
              <a:rPr sz="1400" spc="70" dirty="0">
                <a:latin typeface="Arial"/>
                <a:cs typeface="Arial"/>
              </a:rPr>
              <a:t>n</a:t>
            </a:r>
            <a:r>
              <a:rPr sz="1400" spc="45" dirty="0">
                <a:latin typeface="Arial"/>
                <a:cs typeface="Arial"/>
              </a:rPr>
              <a:t>g  </a:t>
            </a:r>
            <a:r>
              <a:rPr sz="1400" spc="20" dirty="0">
                <a:latin typeface="Arial"/>
                <a:cs typeface="Arial"/>
              </a:rPr>
              <a:t>innerhalb  </a:t>
            </a:r>
            <a:r>
              <a:rPr sz="1400" spc="5" dirty="0">
                <a:latin typeface="Arial"/>
                <a:cs typeface="Arial"/>
              </a:rPr>
              <a:t>Ortschaften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50263" y="4705667"/>
            <a:ext cx="4898606" cy="1260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58951" y="1043939"/>
            <a:ext cx="7945120" cy="680085"/>
            <a:chOff x="758951" y="1043939"/>
            <a:chExt cx="7945120" cy="680085"/>
          </a:xfrm>
        </p:grpSpPr>
        <p:sp>
          <p:nvSpPr>
            <p:cNvPr id="8" name="object 8"/>
            <p:cNvSpPr/>
            <p:nvPr/>
          </p:nvSpPr>
          <p:spPr>
            <a:xfrm>
              <a:off x="758951" y="1043939"/>
              <a:ext cx="5807964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2011" y="1106423"/>
              <a:ext cx="2511551" cy="573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75952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Einsatzstellen </a:t>
            </a:r>
            <a:r>
              <a:rPr spc="15" dirty="0"/>
              <a:t>außerhalb </a:t>
            </a:r>
            <a:r>
              <a:rPr spc="5" dirty="0"/>
              <a:t>Ortschaften </a:t>
            </a:r>
            <a:r>
              <a:rPr sz="2000" spc="10" dirty="0"/>
              <a:t>(außer</a:t>
            </a:r>
            <a:r>
              <a:rPr sz="2000" spc="-250" dirty="0"/>
              <a:t> </a:t>
            </a:r>
            <a:r>
              <a:rPr sz="2000" spc="40" dirty="0"/>
              <a:t>Autobahn)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958899" y="2264168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99" y="2732227"/>
            <a:ext cx="169418" cy="16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99" y="3488309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8899" y="4244390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6324" y="1721637"/>
            <a:ext cx="7566659" cy="437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Umzusetzende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Maßnahmen:</a:t>
            </a:r>
            <a:endParaRPr sz="180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Warnkleidung</a:t>
            </a:r>
            <a:endParaRPr sz="1800">
              <a:latin typeface="Arial"/>
              <a:cs typeface="Arial"/>
            </a:endParaRPr>
          </a:p>
          <a:p>
            <a:pPr marL="485140" marR="5080">
              <a:lnSpc>
                <a:spcPct val="100000"/>
              </a:lnSpc>
              <a:spcBef>
                <a:spcPts val="1525"/>
              </a:spcBef>
            </a:pPr>
            <a:r>
              <a:rPr sz="1800" spc="5" dirty="0">
                <a:latin typeface="Arial"/>
                <a:cs typeface="Arial"/>
              </a:rPr>
              <a:t>Fahrzeugleuchten </a:t>
            </a:r>
            <a:r>
              <a:rPr sz="1800" spc="-15" dirty="0">
                <a:latin typeface="Arial"/>
                <a:cs typeface="Arial"/>
              </a:rPr>
              <a:t>einschalten: </a:t>
            </a:r>
            <a:r>
              <a:rPr sz="1800" spc="20" dirty="0">
                <a:latin typeface="Arial"/>
                <a:cs typeface="Arial"/>
              </a:rPr>
              <a:t>Abblendlicht, </a:t>
            </a:r>
            <a:r>
              <a:rPr sz="1800" spc="-10" dirty="0">
                <a:latin typeface="Arial"/>
                <a:cs typeface="Arial"/>
              </a:rPr>
              <a:t>Blaulicht,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Warnblinklicht,  ggf. </a:t>
            </a:r>
            <a:r>
              <a:rPr sz="1800" spc="20" dirty="0">
                <a:latin typeface="Arial"/>
                <a:cs typeface="Arial"/>
              </a:rPr>
              <a:t>Verkehrswarneinrichtung </a:t>
            </a:r>
            <a:r>
              <a:rPr sz="1800" spc="-40" dirty="0">
                <a:latin typeface="Arial"/>
                <a:cs typeface="Arial"/>
              </a:rPr>
              <a:t>(falls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vorhanden)</a:t>
            </a:r>
            <a:endParaRPr sz="1800">
              <a:latin typeface="Arial"/>
              <a:cs typeface="Arial"/>
            </a:endParaRPr>
          </a:p>
          <a:p>
            <a:pPr marL="494665" marR="307340">
              <a:lnSpc>
                <a:spcPct val="100000"/>
              </a:lnSpc>
              <a:spcBef>
                <a:spcPts val="1635"/>
              </a:spcBef>
            </a:pPr>
            <a:r>
              <a:rPr sz="1800" spc="55" dirty="0">
                <a:latin typeface="Arial"/>
                <a:cs typeface="Arial"/>
              </a:rPr>
              <a:t>Vorwarnung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Verkehrsteilnehmer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beidseitig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mit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200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Abstand  </a:t>
            </a:r>
            <a:r>
              <a:rPr sz="1800" dirty="0">
                <a:latin typeface="Arial"/>
                <a:cs typeface="Arial"/>
              </a:rPr>
              <a:t>zur </a:t>
            </a:r>
            <a:r>
              <a:rPr sz="1800" spc="-45" dirty="0">
                <a:latin typeface="Arial"/>
                <a:cs typeface="Arial"/>
              </a:rPr>
              <a:t>Einsatzstelle </a:t>
            </a:r>
            <a:r>
              <a:rPr sz="1800" spc="65" dirty="0">
                <a:latin typeface="Arial"/>
                <a:cs typeface="Arial"/>
              </a:rPr>
              <a:t>und </a:t>
            </a:r>
            <a:r>
              <a:rPr sz="1800" spc="5" dirty="0">
                <a:latin typeface="Arial"/>
                <a:cs typeface="Arial"/>
              </a:rPr>
              <a:t>zum letzten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Feuerwehrfahrzeug</a:t>
            </a:r>
            <a:endParaRPr sz="1800">
              <a:latin typeface="Arial"/>
              <a:cs typeface="Arial"/>
            </a:endParaRPr>
          </a:p>
          <a:p>
            <a:pPr marL="485140">
              <a:lnSpc>
                <a:spcPct val="100000"/>
              </a:lnSpc>
              <a:spcBef>
                <a:spcPts val="1630"/>
              </a:spcBef>
            </a:pPr>
            <a:r>
              <a:rPr sz="1800" dirty="0">
                <a:latin typeface="Arial"/>
                <a:cs typeface="Arial"/>
              </a:rPr>
              <a:t>Arbeitsbereich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sichern</a:t>
            </a:r>
            <a:endParaRPr sz="1800">
              <a:latin typeface="Arial"/>
              <a:cs typeface="Arial"/>
            </a:endParaRPr>
          </a:p>
          <a:p>
            <a:pPr marL="485140">
              <a:lnSpc>
                <a:spcPct val="100000"/>
              </a:lnSpc>
              <a:spcBef>
                <a:spcPts val="1245"/>
              </a:spcBef>
            </a:pPr>
            <a:r>
              <a:rPr sz="1800" spc="-15" dirty="0">
                <a:latin typeface="Arial"/>
                <a:cs typeface="Arial"/>
              </a:rPr>
              <a:t>Ggf. Sicherungsfahrzeug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einsetzen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Arial"/>
              <a:cs typeface="Arial"/>
            </a:endParaRPr>
          </a:p>
          <a:p>
            <a:pPr marL="6313170" marR="264795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Mindest-  </a:t>
            </a:r>
            <a:r>
              <a:rPr sz="1400" spc="5" dirty="0">
                <a:latin typeface="Arial"/>
                <a:cs typeface="Arial"/>
              </a:rPr>
              <a:t>ab</a:t>
            </a:r>
            <a:r>
              <a:rPr sz="1400" spc="-15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45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he</a:t>
            </a:r>
            <a:r>
              <a:rPr sz="1400" spc="15" dirty="0">
                <a:latin typeface="Arial"/>
                <a:cs typeface="Arial"/>
              </a:rPr>
              <a:t>r</a:t>
            </a:r>
            <a:r>
              <a:rPr sz="1400" spc="55" dirty="0">
                <a:latin typeface="Arial"/>
                <a:cs typeface="Arial"/>
              </a:rPr>
              <a:t>u</a:t>
            </a:r>
            <a:r>
              <a:rPr sz="1400" spc="70" dirty="0">
                <a:latin typeface="Arial"/>
                <a:cs typeface="Arial"/>
              </a:rPr>
              <a:t>n</a:t>
            </a:r>
            <a:r>
              <a:rPr sz="1400" spc="45" dirty="0">
                <a:latin typeface="Arial"/>
                <a:cs typeface="Arial"/>
              </a:rPr>
              <a:t>g  </a:t>
            </a:r>
            <a:r>
              <a:rPr sz="1400" dirty="0">
                <a:latin typeface="Arial"/>
                <a:cs typeface="Arial"/>
              </a:rPr>
              <a:t>außerhalb  </a:t>
            </a:r>
            <a:r>
              <a:rPr sz="1400" spc="5" dirty="0">
                <a:latin typeface="Arial"/>
                <a:cs typeface="Arial"/>
              </a:rPr>
              <a:t>Ortschaften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8899" y="4676444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3544" y="4956258"/>
            <a:ext cx="5142945" cy="1348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484174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446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Einsatzstellen </a:t>
            </a:r>
            <a:r>
              <a:rPr spc="25" dirty="0"/>
              <a:t>auf</a:t>
            </a:r>
            <a:r>
              <a:rPr spc="-90" dirty="0"/>
              <a:t> </a:t>
            </a:r>
            <a:r>
              <a:rPr spc="45" dirty="0"/>
              <a:t>Autobahnen</a:t>
            </a:r>
          </a:p>
        </p:txBody>
      </p:sp>
      <p:sp>
        <p:nvSpPr>
          <p:cNvPr id="9" name="object 9"/>
          <p:cNvSpPr/>
          <p:nvPr/>
        </p:nvSpPr>
        <p:spPr>
          <a:xfrm>
            <a:off x="958899" y="2984245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3438868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4208386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99" y="4663008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99" y="5167058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6324" y="1721637"/>
            <a:ext cx="7566659" cy="392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436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Arial"/>
                <a:cs typeface="Arial"/>
              </a:rPr>
              <a:t>Auf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Autobahnen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zur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Absicherung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zusätzlich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mitgeführte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Sicherungs-  </a:t>
            </a:r>
            <a:r>
              <a:rPr sz="1800" spc="-10" dirty="0">
                <a:latin typeface="Arial"/>
                <a:cs typeface="Arial"/>
              </a:rPr>
              <a:t>geräte, </a:t>
            </a:r>
            <a:r>
              <a:rPr sz="1800" spc="-100" dirty="0">
                <a:latin typeface="Arial"/>
                <a:cs typeface="Arial"/>
              </a:rPr>
              <a:t>z. </a:t>
            </a:r>
            <a:r>
              <a:rPr sz="1800" spc="-110" dirty="0">
                <a:latin typeface="Arial"/>
                <a:cs typeface="Arial"/>
              </a:rPr>
              <a:t>B. </a:t>
            </a:r>
            <a:r>
              <a:rPr sz="1800" spc="-30" dirty="0">
                <a:latin typeface="Arial"/>
                <a:cs typeface="Arial"/>
              </a:rPr>
              <a:t>Faltsignale, </a:t>
            </a:r>
            <a:r>
              <a:rPr sz="1800" dirty="0">
                <a:latin typeface="Arial"/>
                <a:cs typeface="Arial"/>
              </a:rPr>
              <a:t>Blitzleuchten </a:t>
            </a:r>
            <a:r>
              <a:rPr sz="1800" spc="65" dirty="0">
                <a:latin typeface="Arial"/>
                <a:cs typeface="Arial"/>
              </a:rPr>
              <a:t>und </a:t>
            </a:r>
            <a:r>
              <a:rPr sz="1800" spc="-15" dirty="0">
                <a:latin typeface="Arial"/>
                <a:cs typeface="Arial"/>
              </a:rPr>
              <a:t>Leitkegel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verwenden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800" spc="-15" dirty="0">
                <a:latin typeface="Arial"/>
                <a:cs typeface="Arial"/>
              </a:rPr>
              <a:t>Umzusetzende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Maßnahmen:</a:t>
            </a:r>
            <a:endParaRPr sz="180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Warnkleidung</a:t>
            </a:r>
            <a:endParaRPr sz="1800">
              <a:latin typeface="Arial"/>
              <a:cs typeface="Arial"/>
            </a:endParaRPr>
          </a:p>
          <a:p>
            <a:pPr marL="485140" marR="5080">
              <a:lnSpc>
                <a:spcPct val="100000"/>
              </a:lnSpc>
              <a:spcBef>
                <a:spcPts val="1525"/>
              </a:spcBef>
            </a:pPr>
            <a:r>
              <a:rPr sz="1800" spc="5" dirty="0">
                <a:latin typeface="Arial"/>
                <a:cs typeface="Arial"/>
              </a:rPr>
              <a:t>Fahrzeugleuchten </a:t>
            </a:r>
            <a:r>
              <a:rPr sz="1800" spc="-15" dirty="0">
                <a:latin typeface="Arial"/>
                <a:cs typeface="Arial"/>
              </a:rPr>
              <a:t>einschalten: </a:t>
            </a:r>
            <a:r>
              <a:rPr sz="1800" spc="20" dirty="0">
                <a:latin typeface="Arial"/>
                <a:cs typeface="Arial"/>
              </a:rPr>
              <a:t>Abblendlicht, </a:t>
            </a:r>
            <a:r>
              <a:rPr sz="1800" spc="-10" dirty="0">
                <a:latin typeface="Arial"/>
                <a:cs typeface="Arial"/>
              </a:rPr>
              <a:t>Blaulicht,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Warnblinklicht,  ggf. </a:t>
            </a:r>
            <a:r>
              <a:rPr sz="1800" spc="20" dirty="0">
                <a:latin typeface="Arial"/>
                <a:cs typeface="Arial"/>
              </a:rPr>
              <a:t>Verkehrswarneinrichtung </a:t>
            </a:r>
            <a:r>
              <a:rPr sz="1800" spc="-40" dirty="0">
                <a:latin typeface="Arial"/>
                <a:cs typeface="Arial"/>
              </a:rPr>
              <a:t>(falls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vorhanden)</a:t>
            </a:r>
            <a:endParaRPr sz="180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  <a:spcBef>
                <a:spcPts val="1635"/>
              </a:spcBef>
            </a:pPr>
            <a:r>
              <a:rPr sz="1800" spc="-15" dirty="0">
                <a:latin typeface="Arial"/>
                <a:cs typeface="Arial"/>
              </a:rPr>
              <a:t>Sicherungsfahrzeug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einsetzen</a:t>
            </a:r>
            <a:endParaRPr sz="1800">
              <a:latin typeface="Arial"/>
              <a:cs typeface="Arial"/>
            </a:endParaRPr>
          </a:p>
          <a:p>
            <a:pPr marL="485140">
              <a:lnSpc>
                <a:spcPct val="100000"/>
              </a:lnSpc>
              <a:spcBef>
                <a:spcPts val="1525"/>
              </a:spcBef>
            </a:pPr>
            <a:r>
              <a:rPr sz="1800" spc="-15" dirty="0">
                <a:latin typeface="Arial"/>
                <a:cs typeface="Arial"/>
              </a:rPr>
              <a:t>Ggf. </a:t>
            </a:r>
            <a:r>
              <a:rPr sz="1800" spc="-5" dirty="0">
                <a:latin typeface="Arial"/>
                <a:cs typeface="Arial"/>
              </a:rPr>
              <a:t>Verkehrssicherungsanhänger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einsetzen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marL="485140" marR="5568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Fahrzeugaufstellung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mit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mindestens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150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Abstand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zum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letzten  </a:t>
            </a:r>
            <a:r>
              <a:rPr sz="1800" spc="-10" dirty="0">
                <a:latin typeface="Arial"/>
                <a:cs typeface="Arial"/>
              </a:rPr>
              <a:t>Fahrzeug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Einsatzstelle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484174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446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Einsatzstellen </a:t>
            </a:r>
            <a:r>
              <a:rPr spc="25" dirty="0"/>
              <a:t>auf</a:t>
            </a:r>
            <a:r>
              <a:rPr spc="-90" dirty="0"/>
              <a:t> </a:t>
            </a:r>
            <a:r>
              <a:rPr spc="45" dirty="0"/>
              <a:t>Autobahnen</a:t>
            </a:r>
          </a:p>
        </p:txBody>
      </p:sp>
      <p:sp>
        <p:nvSpPr>
          <p:cNvPr id="9" name="object 9"/>
          <p:cNvSpPr/>
          <p:nvPr/>
        </p:nvSpPr>
        <p:spPr>
          <a:xfrm>
            <a:off x="958899" y="2372182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840240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3812349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6324" y="1721637"/>
            <a:ext cx="7875270" cy="329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Umzusetzende </a:t>
            </a:r>
            <a:r>
              <a:rPr sz="1800" spc="10" dirty="0">
                <a:latin typeface="Arial"/>
                <a:cs typeface="Arial"/>
              </a:rPr>
              <a:t>Maßnahmen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(Fortsetzung):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Die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Pufferzone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nicht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betreten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stets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halten</a:t>
            </a:r>
            <a:endParaRPr sz="1800">
              <a:latin typeface="Arial"/>
              <a:cs typeface="Arial"/>
            </a:endParaRPr>
          </a:p>
          <a:p>
            <a:pPr marL="485140" marR="5080">
              <a:lnSpc>
                <a:spcPct val="100000"/>
              </a:lnSpc>
              <a:spcBef>
                <a:spcPts val="1530"/>
              </a:spcBef>
            </a:pPr>
            <a:r>
              <a:rPr sz="1800" spc="55" dirty="0">
                <a:latin typeface="Arial"/>
                <a:cs typeface="Arial"/>
              </a:rPr>
              <a:t>Vorwarnung </a:t>
            </a:r>
            <a:r>
              <a:rPr sz="1800" spc="15" dirty="0">
                <a:latin typeface="Arial"/>
                <a:cs typeface="Arial"/>
              </a:rPr>
              <a:t>der </a:t>
            </a:r>
            <a:r>
              <a:rPr sz="1800" dirty="0">
                <a:latin typeface="Arial"/>
                <a:cs typeface="Arial"/>
              </a:rPr>
              <a:t>Verkehrsteilnehmer </a:t>
            </a:r>
            <a:r>
              <a:rPr sz="1800" spc="40" dirty="0">
                <a:latin typeface="Arial"/>
                <a:cs typeface="Arial"/>
              </a:rPr>
              <a:t>mit </a:t>
            </a:r>
            <a:r>
              <a:rPr sz="1800" spc="25" dirty="0">
                <a:latin typeface="Arial"/>
                <a:cs typeface="Arial"/>
              </a:rPr>
              <a:t>400 </a:t>
            </a:r>
            <a:r>
              <a:rPr sz="1800" spc="-25" dirty="0">
                <a:latin typeface="Arial"/>
                <a:cs typeface="Arial"/>
              </a:rPr>
              <a:t>m, </a:t>
            </a:r>
            <a:r>
              <a:rPr sz="1800" spc="25" dirty="0">
                <a:latin typeface="Arial"/>
                <a:cs typeface="Arial"/>
              </a:rPr>
              <a:t>600 </a:t>
            </a:r>
            <a:r>
              <a:rPr sz="1800" spc="40" dirty="0">
                <a:latin typeface="Arial"/>
                <a:cs typeface="Arial"/>
              </a:rPr>
              <a:t>m </a:t>
            </a:r>
            <a:r>
              <a:rPr sz="1800" spc="65" dirty="0">
                <a:latin typeface="Arial"/>
                <a:cs typeface="Arial"/>
              </a:rPr>
              <a:t>und </a:t>
            </a:r>
            <a:r>
              <a:rPr sz="1800" spc="25" dirty="0">
                <a:latin typeface="Arial"/>
                <a:cs typeface="Arial"/>
              </a:rPr>
              <a:t>800 </a:t>
            </a:r>
            <a:r>
              <a:rPr sz="1800" spc="40" dirty="0">
                <a:latin typeface="Arial"/>
                <a:cs typeface="Arial"/>
              </a:rPr>
              <a:t>m  </a:t>
            </a:r>
            <a:r>
              <a:rPr sz="1800" spc="10" dirty="0">
                <a:latin typeface="Arial"/>
                <a:cs typeface="Arial"/>
              </a:rPr>
              <a:t>Abstand </a:t>
            </a:r>
            <a:r>
              <a:rPr sz="1800" spc="5" dirty="0">
                <a:latin typeface="Arial"/>
                <a:cs typeface="Arial"/>
              </a:rPr>
              <a:t>zum </a:t>
            </a:r>
            <a:r>
              <a:rPr sz="1800" spc="-15" dirty="0">
                <a:latin typeface="Arial"/>
                <a:cs typeface="Arial"/>
              </a:rPr>
              <a:t>Sicherungsfahrzeug </a:t>
            </a:r>
            <a:r>
              <a:rPr sz="1800" spc="-5" dirty="0">
                <a:latin typeface="Arial"/>
                <a:cs typeface="Arial"/>
              </a:rPr>
              <a:t>mittels </a:t>
            </a:r>
            <a:r>
              <a:rPr sz="1800" spc="-15" dirty="0">
                <a:latin typeface="Arial"/>
                <a:cs typeface="Arial"/>
              </a:rPr>
              <a:t>Faltsignalen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Warnleuchten  </a:t>
            </a:r>
            <a:r>
              <a:rPr sz="1800" spc="15" dirty="0">
                <a:latin typeface="Arial"/>
                <a:cs typeface="Arial"/>
              </a:rPr>
              <a:t>auf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Standstreifen</a:t>
            </a:r>
            <a:endParaRPr sz="1800">
              <a:latin typeface="Arial"/>
              <a:cs typeface="Arial"/>
            </a:endParaRPr>
          </a:p>
          <a:p>
            <a:pPr marL="485140">
              <a:lnSpc>
                <a:spcPct val="100000"/>
              </a:lnSpc>
              <a:spcBef>
                <a:spcPts val="1170"/>
              </a:spcBef>
            </a:pPr>
            <a:r>
              <a:rPr sz="1800" spc="5" dirty="0">
                <a:latin typeface="Arial"/>
                <a:cs typeface="Arial"/>
              </a:rPr>
              <a:t>„Arbeitsbereich“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sichern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Arial"/>
              <a:cs typeface="Arial"/>
            </a:endParaRPr>
          </a:p>
          <a:p>
            <a:pPr marL="5953125" marR="93345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Arial"/>
                <a:cs typeface="Arial"/>
              </a:rPr>
              <a:t>Mindest-  </a:t>
            </a:r>
            <a:r>
              <a:rPr sz="1400" spc="5" dirty="0">
                <a:latin typeface="Arial"/>
                <a:cs typeface="Arial"/>
              </a:rPr>
              <a:t>ab</a:t>
            </a:r>
            <a:r>
              <a:rPr sz="1400" spc="-15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45" dirty="0">
                <a:latin typeface="Arial"/>
                <a:cs typeface="Arial"/>
              </a:rPr>
              <a:t>c</a:t>
            </a:r>
            <a:r>
              <a:rPr sz="1400" spc="20" dirty="0">
                <a:latin typeface="Arial"/>
                <a:cs typeface="Arial"/>
              </a:rPr>
              <a:t>he</a:t>
            </a:r>
            <a:r>
              <a:rPr sz="1400" spc="15" dirty="0">
                <a:latin typeface="Arial"/>
                <a:cs typeface="Arial"/>
              </a:rPr>
              <a:t>r</a:t>
            </a:r>
            <a:r>
              <a:rPr sz="1400" spc="55" dirty="0">
                <a:latin typeface="Arial"/>
                <a:cs typeface="Arial"/>
              </a:rPr>
              <a:t>u</a:t>
            </a:r>
            <a:r>
              <a:rPr sz="1400" spc="70" dirty="0">
                <a:latin typeface="Arial"/>
                <a:cs typeface="Arial"/>
              </a:rPr>
              <a:t>n</a:t>
            </a:r>
            <a:r>
              <a:rPr sz="1400" spc="65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5953125">
              <a:lnSpc>
                <a:spcPct val="100000"/>
              </a:lnSpc>
            </a:pPr>
            <a:r>
              <a:rPr sz="1400" spc="15" dirty="0">
                <a:latin typeface="Arial"/>
                <a:cs typeface="Arial"/>
              </a:rPr>
              <a:t>auf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Autobahnen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54174" y="4212471"/>
            <a:ext cx="5035095" cy="2098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58951" y="1043939"/>
            <a:ext cx="5849620" cy="680085"/>
            <a:chOff x="758951" y="1043939"/>
            <a:chExt cx="5849620" cy="680085"/>
          </a:xfrm>
        </p:grpSpPr>
        <p:sp>
          <p:nvSpPr>
            <p:cNvPr id="8" name="object 8"/>
            <p:cNvSpPr/>
            <p:nvPr/>
          </p:nvSpPr>
          <p:spPr>
            <a:xfrm>
              <a:off x="758951" y="1043939"/>
              <a:ext cx="2584704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8272" y="1043939"/>
              <a:ext cx="59131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6119" y="1138427"/>
              <a:ext cx="3361944" cy="5196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5514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Rettungsgasse </a:t>
            </a:r>
            <a:r>
              <a:rPr spc="125" dirty="0"/>
              <a:t>–</a:t>
            </a:r>
            <a:r>
              <a:rPr spc="-270" dirty="0"/>
              <a:t> </a:t>
            </a:r>
            <a:r>
              <a:rPr sz="1800" spc="-20" dirty="0"/>
              <a:t>Freie </a:t>
            </a:r>
            <a:r>
              <a:rPr sz="1800" spc="10" dirty="0"/>
              <a:t>Fahrt </a:t>
            </a:r>
            <a:r>
              <a:rPr sz="1800" spc="15" dirty="0"/>
              <a:t>für </a:t>
            </a:r>
            <a:r>
              <a:rPr sz="1800" spc="-35" dirty="0"/>
              <a:t>schnelle </a:t>
            </a:r>
            <a:r>
              <a:rPr sz="1800" spc="15" dirty="0"/>
              <a:t>Hilfe</a:t>
            </a:r>
            <a:endParaRPr sz="1800"/>
          </a:p>
        </p:txBody>
      </p:sp>
      <p:sp>
        <p:nvSpPr>
          <p:cNvPr id="12" name="object 12"/>
          <p:cNvSpPr/>
          <p:nvPr/>
        </p:nvSpPr>
        <p:spPr>
          <a:xfrm>
            <a:off x="968575" y="1796122"/>
            <a:ext cx="169418" cy="16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99" y="3524313"/>
            <a:ext cx="169418" cy="16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8899" y="4604435"/>
            <a:ext cx="169418" cy="169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426946" y="2196731"/>
            <a:ext cx="313690" cy="205740"/>
            <a:chOff x="1426946" y="2196731"/>
            <a:chExt cx="313690" cy="205740"/>
          </a:xfrm>
        </p:grpSpPr>
        <p:sp>
          <p:nvSpPr>
            <p:cNvPr id="16" name="object 16"/>
            <p:cNvSpPr/>
            <p:nvPr/>
          </p:nvSpPr>
          <p:spPr>
            <a:xfrm>
              <a:off x="1439646" y="2209431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39646" y="2209431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Bilden </a:t>
            </a:r>
            <a:r>
              <a:rPr dirty="0"/>
              <a:t>einer</a:t>
            </a:r>
            <a:r>
              <a:rPr spc="-150" dirty="0"/>
              <a:t> </a:t>
            </a:r>
            <a:r>
              <a:rPr spc="-40" dirty="0"/>
              <a:t>Rettungsgasse</a:t>
            </a:r>
          </a:p>
          <a:p>
            <a:pPr marL="664210">
              <a:lnSpc>
                <a:spcPct val="100000"/>
              </a:lnSpc>
              <a:spcBef>
                <a:spcPts val="1275"/>
              </a:spcBef>
            </a:pPr>
            <a:r>
              <a:rPr spc="-25" dirty="0"/>
              <a:t>gesetzliche </a:t>
            </a:r>
            <a:r>
              <a:rPr spc="15" dirty="0"/>
              <a:t>Vorgabe der </a:t>
            </a:r>
            <a:r>
              <a:rPr spc="-55" dirty="0"/>
              <a:t>StVO </a:t>
            </a:r>
            <a:r>
              <a:rPr spc="40" dirty="0"/>
              <a:t>für </a:t>
            </a:r>
            <a:r>
              <a:rPr spc="-20" dirty="0"/>
              <a:t>alle</a:t>
            </a:r>
            <a:r>
              <a:rPr spc="70" dirty="0"/>
              <a:t> </a:t>
            </a:r>
            <a:r>
              <a:rPr dirty="0"/>
              <a:t>Verkehrsteilnehmer</a:t>
            </a:r>
          </a:p>
          <a:p>
            <a:pPr marL="660400" marR="325755">
              <a:lnSpc>
                <a:spcPct val="100000"/>
              </a:lnSpc>
              <a:spcBef>
                <a:spcPts val="1525"/>
              </a:spcBef>
            </a:pPr>
            <a:r>
              <a:rPr spc="15" dirty="0"/>
              <a:t>auf </a:t>
            </a:r>
            <a:r>
              <a:rPr spc="45" dirty="0"/>
              <a:t>Autobahnen </a:t>
            </a:r>
            <a:r>
              <a:rPr spc="70" dirty="0"/>
              <a:t>und </a:t>
            </a:r>
            <a:r>
              <a:rPr spc="-15" dirty="0"/>
              <a:t>Außerortsstraßen </a:t>
            </a:r>
            <a:r>
              <a:rPr spc="40" dirty="0"/>
              <a:t>mit</a:t>
            </a:r>
            <a:r>
              <a:rPr spc="-365" dirty="0"/>
              <a:t> </a:t>
            </a:r>
            <a:r>
              <a:rPr spc="-15" dirty="0"/>
              <a:t>mindestens  </a:t>
            </a:r>
            <a:r>
              <a:rPr spc="15" dirty="0"/>
              <a:t>zwei </a:t>
            </a:r>
            <a:r>
              <a:rPr spc="-15" dirty="0"/>
              <a:t>Fahrstreifen </a:t>
            </a:r>
            <a:r>
              <a:rPr spc="40" dirty="0"/>
              <a:t>für </a:t>
            </a:r>
            <a:r>
              <a:rPr spc="-5" dirty="0"/>
              <a:t>eine</a:t>
            </a:r>
            <a:r>
              <a:rPr spc="-325" dirty="0"/>
              <a:t> </a:t>
            </a:r>
            <a:r>
              <a:rPr spc="25" dirty="0"/>
              <a:t>Fahrtrichtung</a:t>
            </a:r>
          </a:p>
          <a:p>
            <a:pPr marL="80645">
              <a:lnSpc>
                <a:spcPct val="100000"/>
              </a:lnSpc>
              <a:spcBef>
                <a:spcPts val="40"/>
              </a:spcBef>
            </a:pPr>
            <a:endParaRPr sz="1850"/>
          </a:p>
          <a:p>
            <a:pPr marL="102870">
              <a:lnSpc>
                <a:spcPct val="100000"/>
              </a:lnSpc>
            </a:pPr>
            <a:r>
              <a:rPr spc="30" dirty="0"/>
              <a:t>Dürfen </a:t>
            </a:r>
            <a:r>
              <a:rPr spc="-30" dirty="0"/>
              <a:t>ausschließlich </a:t>
            </a:r>
            <a:r>
              <a:rPr spc="40" dirty="0"/>
              <a:t>von </a:t>
            </a:r>
            <a:r>
              <a:rPr spc="-45" dirty="0"/>
              <a:t>Polizei </a:t>
            </a:r>
            <a:r>
              <a:rPr spc="65" dirty="0"/>
              <a:t>und</a:t>
            </a:r>
            <a:r>
              <a:rPr spc="-325" dirty="0"/>
              <a:t> </a:t>
            </a:r>
            <a:r>
              <a:rPr dirty="0"/>
              <a:t>Hilfsfahrzeugen</a:t>
            </a:r>
          </a:p>
          <a:p>
            <a:pPr marL="102870" marR="421005">
              <a:lnSpc>
                <a:spcPct val="100000"/>
              </a:lnSpc>
            </a:pPr>
            <a:r>
              <a:rPr spc="-75" dirty="0"/>
              <a:t>(z. </a:t>
            </a:r>
            <a:r>
              <a:rPr spc="-110" dirty="0"/>
              <a:t>B. </a:t>
            </a:r>
            <a:r>
              <a:rPr dirty="0"/>
              <a:t>Feuerwehr, </a:t>
            </a:r>
            <a:r>
              <a:rPr spc="-15" dirty="0"/>
              <a:t>Rettungsdienst </a:t>
            </a:r>
            <a:r>
              <a:rPr spc="-10" dirty="0"/>
              <a:t>usw.) </a:t>
            </a:r>
            <a:r>
              <a:rPr spc="40" dirty="0"/>
              <a:t>mit </a:t>
            </a:r>
            <a:r>
              <a:rPr spc="-5" dirty="0"/>
              <a:t>Lichtzeichen</a:t>
            </a:r>
            <a:r>
              <a:rPr spc="-280" dirty="0"/>
              <a:t> </a:t>
            </a:r>
            <a:r>
              <a:rPr spc="65" dirty="0"/>
              <a:t>und  </a:t>
            </a:r>
            <a:r>
              <a:rPr spc="-10" dirty="0"/>
              <a:t>Tonsignalen </a:t>
            </a:r>
            <a:r>
              <a:rPr spc="15" dirty="0"/>
              <a:t>befahren</a:t>
            </a:r>
            <a:r>
              <a:rPr spc="-110" dirty="0"/>
              <a:t> </a:t>
            </a:r>
            <a:r>
              <a:rPr spc="45" dirty="0"/>
              <a:t>werden</a:t>
            </a:r>
          </a:p>
          <a:p>
            <a:pPr marL="80645">
              <a:lnSpc>
                <a:spcPct val="100000"/>
              </a:lnSpc>
              <a:spcBef>
                <a:spcPts val="10"/>
              </a:spcBef>
            </a:pPr>
            <a:endParaRPr sz="1750"/>
          </a:p>
          <a:p>
            <a:pPr marL="93345" marR="1407160">
              <a:lnSpc>
                <a:spcPct val="100000"/>
              </a:lnSpc>
            </a:pPr>
            <a:r>
              <a:rPr spc="-35" dirty="0"/>
              <a:t>Rettungsgassen müssen </a:t>
            </a:r>
            <a:r>
              <a:rPr spc="-10" dirty="0"/>
              <a:t>vorausschauend </a:t>
            </a:r>
            <a:r>
              <a:rPr spc="20" dirty="0"/>
              <a:t>gebildet  </a:t>
            </a:r>
            <a:r>
              <a:rPr spc="65" dirty="0"/>
              <a:t>und </a:t>
            </a:r>
            <a:r>
              <a:rPr spc="25" dirty="0"/>
              <a:t>offen </a:t>
            </a:r>
            <a:r>
              <a:rPr spc="20" dirty="0"/>
              <a:t>gehalten</a:t>
            </a:r>
            <a:r>
              <a:rPr spc="-260" dirty="0"/>
              <a:t> </a:t>
            </a:r>
            <a:r>
              <a:rPr spc="45" dirty="0"/>
              <a:t>werden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1422996" y="2664790"/>
            <a:ext cx="313690" cy="205740"/>
            <a:chOff x="1422996" y="2664790"/>
            <a:chExt cx="313690" cy="205740"/>
          </a:xfrm>
        </p:grpSpPr>
        <p:sp>
          <p:nvSpPr>
            <p:cNvPr id="20" name="object 20"/>
            <p:cNvSpPr/>
            <p:nvPr/>
          </p:nvSpPr>
          <p:spPr>
            <a:xfrm>
              <a:off x="1435696" y="2677490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35696" y="2677490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574090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5361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Verantwortung </a:t>
            </a:r>
            <a:r>
              <a:rPr spc="45" dirty="0"/>
              <a:t>und</a:t>
            </a:r>
            <a:r>
              <a:rPr spc="-204" dirty="0"/>
              <a:t> </a:t>
            </a:r>
            <a:r>
              <a:rPr spc="5" dirty="0"/>
              <a:t>Zuständigkeiten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1868131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624213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3380295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390954" y="3812336"/>
            <a:ext cx="313690" cy="205740"/>
            <a:chOff x="1390954" y="3812336"/>
            <a:chExt cx="313690" cy="205740"/>
          </a:xfrm>
        </p:grpSpPr>
        <p:sp>
          <p:nvSpPr>
            <p:cNvPr id="13" name="object 13"/>
            <p:cNvSpPr/>
            <p:nvPr/>
          </p:nvSpPr>
          <p:spPr>
            <a:xfrm>
              <a:off x="1403654" y="3825036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3654" y="3825036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90954" y="4280395"/>
            <a:ext cx="313690" cy="205740"/>
            <a:chOff x="1390954" y="4280395"/>
            <a:chExt cx="313690" cy="205740"/>
          </a:xfrm>
        </p:grpSpPr>
        <p:sp>
          <p:nvSpPr>
            <p:cNvPr id="16" name="object 16"/>
            <p:cNvSpPr/>
            <p:nvPr/>
          </p:nvSpPr>
          <p:spPr>
            <a:xfrm>
              <a:off x="1403654" y="4293095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3654" y="4293095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79194" y="1793646"/>
            <a:ext cx="7432040" cy="377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27749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Für </a:t>
            </a:r>
            <a:r>
              <a:rPr sz="1800" spc="5" dirty="0">
                <a:latin typeface="Arial"/>
                <a:cs typeface="Arial"/>
              </a:rPr>
              <a:t>die </a:t>
            </a:r>
            <a:r>
              <a:rPr sz="1800" spc="-25" dirty="0">
                <a:latin typeface="Arial"/>
                <a:cs typeface="Arial"/>
              </a:rPr>
              <a:t>Sicherheit </a:t>
            </a:r>
            <a:r>
              <a:rPr sz="1800" spc="25" dirty="0">
                <a:latin typeface="Arial"/>
                <a:cs typeface="Arial"/>
              </a:rPr>
              <a:t>im </a:t>
            </a:r>
            <a:r>
              <a:rPr sz="1800" spc="-30" dirty="0">
                <a:latin typeface="Arial"/>
                <a:cs typeface="Arial"/>
              </a:rPr>
              <a:t>Straßenverkehr </a:t>
            </a:r>
            <a:r>
              <a:rPr sz="1800" spc="-35" dirty="0">
                <a:latin typeface="Arial"/>
                <a:cs typeface="Arial"/>
              </a:rPr>
              <a:t>ist </a:t>
            </a:r>
            <a:r>
              <a:rPr sz="1800" spc="5" dirty="0">
                <a:latin typeface="Arial"/>
                <a:cs typeface="Arial"/>
              </a:rPr>
              <a:t>die </a:t>
            </a:r>
            <a:r>
              <a:rPr sz="1800" spc="-15" dirty="0">
                <a:latin typeface="Arial"/>
                <a:cs typeface="Arial"/>
              </a:rPr>
              <a:t>Sicherheitsbehörde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(Polizei)  </a:t>
            </a:r>
            <a:r>
              <a:rPr sz="1800" spc="30" dirty="0">
                <a:latin typeface="Arial"/>
                <a:cs typeface="Arial"/>
              </a:rPr>
              <a:t>verantwortlich</a:t>
            </a:r>
            <a:endParaRPr sz="1800">
              <a:latin typeface="Arial"/>
              <a:cs typeface="Arial"/>
            </a:endParaRPr>
          </a:p>
          <a:p>
            <a:pPr marL="22225" marR="281305">
              <a:lnSpc>
                <a:spcPct val="100000"/>
              </a:lnSpc>
              <a:spcBef>
                <a:spcPts val="1635"/>
              </a:spcBef>
            </a:pPr>
            <a:r>
              <a:rPr sz="1800" spc="-5" dirty="0">
                <a:latin typeface="Arial"/>
                <a:cs typeface="Arial"/>
              </a:rPr>
              <a:t>Die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Feuerwehr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hat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nach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Art.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7a</a:t>
            </a:r>
            <a:r>
              <a:rPr sz="1800" spc="-55" dirty="0">
                <a:latin typeface="Arial"/>
                <a:cs typeface="Arial"/>
              </a:rPr>
              <a:t> des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Gesetzes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über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die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Zuständigkeiten  </a:t>
            </a:r>
            <a:r>
              <a:rPr sz="1800" spc="25" dirty="0">
                <a:latin typeface="Arial"/>
                <a:cs typeface="Arial"/>
              </a:rPr>
              <a:t>im </a:t>
            </a:r>
            <a:r>
              <a:rPr sz="1800" spc="-15" dirty="0">
                <a:latin typeface="Arial"/>
                <a:cs typeface="Arial"/>
              </a:rPr>
              <a:t>Verkehrswesen </a:t>
            </a:r>
            <a:r>
              <a:rPr sz="1800" spc="-55" dirty="0">
                <a:latin typeface="Arial"/>
                <a:cs typeface="Arial"/>
              </a:rPr>
              <a:t>das </a:t>
            </a:r>
            <a:r>
              <a:rPr sz="1800" spc="-45" dirty="0">
                <a:latin typeface="Arial"/>
                <a:cs typeface="Arial"/>
              </a:rPr>
              <a:t>Recht </a:t>
            </a:r>
            <a:r>
              <a:rPr sz="1800" dirty="0">
                <a:latin typeface="Arial"/>
                <a:cs typeface="Arial"/>
              </a:rPr>
              <a:t>zur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Verkehrsregelung</a:t>
            </a:r>
            <a:endParaRPr sz="18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630"/>
              </a:spcBef>
            </a:pPr>
            <a:r>
              <a:rPr sz="1800" spc="-10" dirty="0">
                <a:latin typeface="Arial"/>
                <a:cs typeface="Arial"/>
              </a:rPr>
              <a:t>Im </a:t>
            </a:r>
            <a:r>
              <a:rPr sz="1800" spc="-30" dirty="0">
                <a:latin typeface="Arial"/>
                <a:cs typeface="Arial"/>
              </a:rPr>
              <a:t>Rahmen </a:t>
            </a:r>
            <a:r>
              <a:rPr sz="1800" spc="15" dirty="0">
                <a:latin typeface="Arial"/>
                <a:cs typeface="Arial"/>
              </a:rPr>
              <a:t>der </a:t>
            </a:r>
            <a:r>
              <a:rPr sz="1800" dirty="0">
                <a:latin typeface="Arial"/>
                <a:cs typeface="Arial"/>
              </a:rPr>
              <a:t>Verkehrsregelung </a:t>
            </a:r>
            <a:r>
              <a:rPr sz="1800" spc="15" dirty="0">
                <a:latin typeface="Arial"/>
                <a:cs typeface="Arial"/>
              </a:rPr>
              <a:t>darf </a:t>
            </a:r>
            <a:r>
              <a:rPr sz="1800" spc="5" dirty="0">
                <a:latin typeface="Arial"/>
                <a:cs typeface="Arial"/>
              </a:rPr>
              <a:t>die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Feuerwehr</a:t>
            </a:r>
            <a:endParaRPr sz="1800">
              <a:latin typeface="Arial"/>
              <a:cs typeface="Arial"/>
            </a:endParaRPr>
          </a:p>
          <a:p>
            <a:pPr marL="547370" indent="-635">
              <a:lnSpc>
                <a:spcPct val="100000"/>
              </a:lnSpc>
              <a:spcBef>
                <a:spcPts val="1525"/>
              </a:spcBef>
            </a:pPr>
            <a:r>
              <a:rPr sz="1800" spc="-5" dirty="0">
                <a:latin typeface="Arial"/>
                <a:cs typeface="Arial"/>
              </a:rPr>
              <a:t>Zeichen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Weisungen </a:t>
            </a:r>
            <a:r>
              <a:rPr sz="1800" dirty="0">
                <a:latin typeface="Arial"/>
                <a:cs typeface="Arial"/>
              </a:rPr>
              <a:t>zur </a:t>
            </a:r>
            <a:r>
              <a:rPr sz="1800" spc="-10" dirty="0">
                <a:latin typeface="Arial"/>
                <a:cs typeface="Arial"/>
              </a:rPr>
              <a:t>Regelung </a:t>
            </a:r>
            <a:r>
              <a:rPr sz="1800" spc="-55" dirty="0">
                <a:latin typeface="Arial"/>
                <a:cs typeface="Arial"/>
              </a:rPr>
              <a:t>des </a:t>
            </a:r>
            <a:r>
              <a:rPr sz="1800" spc="-25" dirty="0">
                <a:latin typeface="Arial"/>
                <a:cs typeface="Arial"/>
              </a:rPr>
              <a:t>Verkehrs </a:t>
            </a:r>
            <a:r>
              <a:rPr sz="1800" spc="5" dirty="0">
                <a:latin typeface="Arial"/>
                <a:cs typeface="Arial"/>
              </a:rPr>
              <a:t>erteilen</a:t>
            </a:r>
            <a:endParaRPr sz="1800">
              <a:latin typeface="Arial"/>
              <a:cs typeface="Arial"/>
            </a:endParaRPr>
          </a:p>
          <a:p>
            <a:pPr marL="547370" marR="945515">
              <a:lnSpc>
                <a:spcPct val="100000"/>
              </a:lnSpc>
              <a:spcBef>
                <a:spcPts val="1525"/>
              </a:spcBef>
            </a:pPr>
            <a:r>
              <a:rPr sz="1800" spc="-55" dirty="0">
                <a:latin typeface="Arial"/>
                <a:cs typeface="Arial"/>
              </a:rPr>
              <a:t>Bei </a:t>
            </a:r>
            <a:r>
              <a:rPr sz="1800" spc="-5" dirty="0">
                <a:latin typeface="Arial"/>
                <a:cs typeface="Arial"/>
              </a:rPr>
              <a:t>Gefahr </a:t>
            </a:r>
            <a:r>
              <a:rPr sz="1800" spc="40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Verzug hierzu transportable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Verkehrszeichen  </a:t>
            </a:r>
            <a:r>
              <a:rPr sz="1800" spc="-5" dirty="0">
                <a:latin typeface="Arial"/>
                <a:cs typeface="Arial"/>
              </a:rPr>
              <a:t>aufstellen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35"/>
              </a:spcBef>
            </a:pPr>
            <a:r>
              <a:rPr sz="1800" spc="-5" dirty="0">
                <a:latin typeface="Arial"/>
                <a:cs typeface="Arial"/>
              </a:rPr>
              <a:t>Trifft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die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Polizei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Ort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ein,</a:t>
            </a:r>
            <a:r>
              <a:rPr sz="1800" spc="-65" dirty="0">
                <a:latin typeface="Arial"/>
                <a:cs typeface="Arial"/>
              </a:rPr>
              <a:t> so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geht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die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Zuständigkeit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und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Verantwortung  </a:t>
            </a:r>
            <a:r>
              <a:rPr sz="1800" spc="40" dirty="0">
                <a:latin typeface="Arial"/>
                <a:cs typeface="Arial"/>
              </a:rPr>
              <a:t>für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die entsprechenden </a:t>
            </a:r>
            <a:r>
              <a:rPr sz="1800" spc="-10" dirty="0">
                <a:latin typeface="Arial"/>
                <a:cs typeface="Arial"/>
              </a:rPr>
              <a:t>Sicherungsmaßnahmen </a:t>
            </a:r>
            <a:r>
              <a:rPr sz="1800" spc="15" dirty="0">
                <a:latin typeface="Arial"/>
                <a:cs typeface="Arial"/>
              </a:rPr>
              <a:t>an </a:t>
            </a:r>
            <a:r>
              <a:rPr sz="1800" spc="-40" dirty="0">
                <a:latin typeface="Arial"/>
                <a:cs typeface="Arial"/>
              </a:rPr>
              <a:t>diese </a:t>
            </a:r>
            <a:r>
              <a:rPr sz="1800" spc="30" dirty="0">
                <a:latin typeface="Arial"/>
                <a:cs typeface="Arial"/>
              </a:rPr>
              <a:t>über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8899" y="5072481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7749540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736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Richtiges </a:t>
            </a:r>
            <a:r>
              <a:rPr spc="35" dirty="0"/>
              <a:t>Verhalten </a:t>
            </a:r>
            <a:r>
              <a:rPr dirty="0"/>
              <a:t>beim </a:t>
            </a:r>
            <a:r>
              <a:rPr spc="-25" dirty="0"/>
              <a:t>Bilden </a:t>
            </a:r>
            <a:r>
              <a:rPr spc="10" dirty="0"/>
              <a:t>der</a:t>
            </a:r>
            <a:r>
              <a:rPr spc="-240" dirty="0"/>
              <a:t> </a:t>
            </a:r>
            <a:r>
              <a:rPr spc="-55" dirty="0"/>
              <a:t>Rettungsgasse</a:t>
            </a:r>
          </a:p>
        </p:txBody>
      </p:sp>
      <p:sp>
        <p:nvSpPr>
          <p:cNvPr id="9" name="object 9"/>
          <p:cNvSpPr/>
          <p:nvPr/>
        </p:nvSpPr>
        <p:spPr>
          <a:xfrm>
            <a:off x="958899" y="2660218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4316399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5108486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2540" y="2595763"/>
            <a:ext cx="3974743" cy="2902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6197" y="1721637"/>
            <a:ext cx="7105015" cy="361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Bereits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bei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stockendem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Verkehr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oder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beim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Annähern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von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Fahrzeugen  </a:t>
            </a:r>
            <a:r>
              <a:rPr sz="1800" spc="40" dirty="0">
                <a:latin typeface="Arial"/>
                <a:cs typeface="Arial"/>
              </a:rPr>
              <a:t>mit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Sondersignal</a:t>
            </a:r>
            <a:endParaRPr sz="1800">
              <a:latin typeface="Arial"/>
              <a:cs typeface="Arial"/>
            </a:endParaRPr>
          </a:p>
          <a:p>
            <a:pPr marL="594360" marR="3829685" indent="-130175">
              <a:lnSpc>
                <a:spcPct val="196900"/>
              </a:lnSpc>
              <a:spcBef>
                <a:spcPts val="390"/>
              </a:spcBef>
            </a:pPr>
            <a:r>
              <a:rPr sz="1800" spc="10" dirty="0">
                <a:latin typeface="Arial"/>
                <a:cs typeface="Arial"/>
              </a:rPr>
              <a:t>Geschwindigkeit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verringern  </a:t>
            </a:r>
            <a:r>
              <a:rPr sz="1800" spc="-25" dirty="0">
                <a:latin typeface="Arial"/>
                <a:cs typeface="Arial"/>
              </a:rPr>
              <a:t>Merkschema</a:t>
            </a:r>
            <a:endParaRPr sz="1800">
              <a:latin typeface="Arial"/>
              <a:cs typeface="Arial"/>
            </a:endParaRPr>
          </a:p>
          <a:p>
            <a:pPr marL="594360">
              <a:lnSpc>
                <a:spcPts val="2170"/>
              </a:lnSpc>
            </a:pPr>
            <a:r>
              <a:rPr sz="1900" i="1" dirty="0">
                <a:solidFill>
                  <a:srgbClr val="0070C0"/>
                </a:solidFill>
                <a:latin typeface="Arial"/>
                <a:cs typeface="Arial"/>
              </a:rPr>
              <a:t>„ </a:t>
            </a:r>
            <a:r>
              <a:rPr sz="1900" i="1" spc="-120" dirty="0">
                <a:solidFill>
                  <a:srgbClr val="0070C0"/>
                </a:solidFill>
                <a:latin typeface="Arial"/>
                <a:cs typeface="Arial"/>
              </a:rPr>
              <a:t>Eins </a:t>
            </a:r>
            <a:r>
              <a:rPr sz="1900" i="1" spc="-65" dirty="0">
                <a:solidFill>
                  <a:srgbClr val="0070C0"/>
                </a:solidFill>
                <a:latin typeface="Arial"/>
                <a:cs typeface="Arial"/>
              </a:rPr>
              <a:t>links </a:t>
            </a:r>
            <a:r>
              <a:rPr sz="1900" i="1" spc="-30" dirty="0">
                <a:solidFill>
                  <a:srgbClr val="0070C0"/>
                </a:solidFill>
                <a:latin typeface="Arial"/>
                <a:cs typeface="Arial"/>
              </a:rPr>
              <a:t>– zwei</a:t>
            </a:r>
            <a:r>
              <a:rPr sz="1900" i="1" spc="-2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0070C0"/>
                </a:solidFill>
                <a:latin typeface="Arial"/>
                <a:cs typeface="Arial"/>
              </a:rPr>
              <a:t>rechts“</a:t>
            </a:r>
            <a:endParaRPr sz="1900">
              <a:latin typeface="Arial"/>
              <a:cs typeface="Arial"/>
            </a:endParaRPr>
          </a:p>
          <a:p>
            <a:pPr marL="594360">
              <a:lnSpc>
                <a:spcPts val="2150"/>
              </a:lnSpc>
            </a:pPr>
            <a:r>
              <a:rPr sz="1800" spc="15" dirty="0">
                <a:latin typeface="Arial"/>
                <a:cs typeface="Arial"/>
              </a:rPr>
              <a:t>beachten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455295" marR="3962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Ausreichend </a:t>
            </a:r>
            <a:r>
              <a:rPr sz="1800" spc="10" dirty="0">
                <a:latin typeface="Arial"/>
                <a:cs typeface="Arial"/>
              </a:rPr>
              <a:t>Abstand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zum  </a:t>
            </a:r>
            <a:r>
              <a:rPr sz="1800" spc="25" dirty="0">
                <a:latin typeface="Arial"/>
                <a:cs typeface="Arial"/>
              </a:rPr>
              <a:t>Vordermann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einhalten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latin typeface="Arial"/>
                <a:cs typeface="Arial"/>
              </a:rPr>
              <a:t>Rettungsgasse </a:t>
            </a:r>
            <a:r>
              <a:rPr sz="1800" spc="35" dirty="0">
                <a:latin typeface="Arial"/>
                <a:cs typeface="Arial"/>
              </a:rPr>
              <a:t>offen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halten!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8899" y="3200273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58951" y="1043939"/>
            <a:ext cx="8159750" cy="680085"/>
            <a:chOff x="758951" y="1043939"/>
            <a:chExt cx="8159750" cy="680085"/>
          </a:xfrm>
        </p:grpSpPr>
        <p:sp>
          <p:nvSpPr>
            <p:cNvPr id="8" name="object 8"/>
            <p:cNvSpPr/>
            <p:nvPr/>
          </p:nvSpPr>
          <p:spPr>
            <a:xfrm>
              <a:off x="758951" y="1043939"/>
              <a:ext cx="4093464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47031" y="1043939"/>
              <a:ext cx="1812036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53684" y="1043939"/>
              <a:ext cx="306476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Richtiges </a:t>
            </a:r>
            <a:r>
              <a:rPr spc="35" dirty="0"/>
              <a:t>Verhalten </a:t>
            </a:r>
            <a:r>
              <a:rPr dirty="0"/>
              <a:t>beim Befahren </a:t>
            </a:r>
            <a:r>
              <a:rPr spc="10" dirty="0"/>
              <a:t>der</a:t>
            </a:r>
            <a:r>
              <a:rPr spc="-250" dirty="0"/>
              <a:t> </a:t>
            </a:r>
            <a:r>
              <a:rPr spc="-55" dirty="0"/>
              <a:t>Rettungsgasse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9194" y="1721637"/>
            <a:ext cx="6116955" cy="316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Höchste Aufmerksamkeit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Sorgfaltspflicht!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Nur </a:t>
            </a:r>
            <a:r>
              <a:rPr sz="1800" spc="40" dirty="0">
                <a:latin typeface="Arial"/>
                <a:cs typeface="Arial"/>
              </a:rPr>
              <a:t>mit </a:t>
            </a:r>
            <a:r>
              <a:rPr sz="1800" spc="5" dirty="0">
                <a:latin typeface="Arial"/>
                <a:cs typeface="Arial"/>
              </a:rPr>
              <a:t>Sondersignaleinrichtungen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befahren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/>
              <a:cs typeface="Arial"/>
            </a:endParaRPr>
          </a:p>
          <a:p>
            <a:pPr marL="22225" marR="508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Arial"/>
                <a:cs typeface="Arial"/>
              </a:rPr>
              <a:t>Angemessene </a:t>
            </a:r>
            <a:r>
              <a:rPr sz="1800" spc="10" dirty="0">
                <a:latin typeface="Arial"/>
                <a:cs typeface="Arial"/>
              </a:rPr>
              <a:t>Geschwindigkeit </a:t>
            </a:r>
            <a:r>
              <a:rPr sz="1800" spc="25" dirty="0">
                <a:latin typeface="Arial"/>
                <a:cs typeface="Arial"/>
              </a:rPr>
              <a:t>– </a:t>
            </a:r>
            <a:r>
              <a:rPr sz="1800" spc="40" dirty="0">
                <a:latin typeface="Arial"/>
                <a:cs typeface="Arial"/>
              </a:rPr>
              <a:t>mit</a:t>
            </a:r>
            <a:r>
              <a:rPr sz="1800" spc="-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Fehlverhalten </a:t>
            </a:r>
            <a:r>
              <a:rPr sz="1800" spc="20" dirty="0">
                <a:latin typeface="Arial"/>
                <a:cs typeface="Arial"/>
              </a:rPr>
              <a:t>Anderer  </a:t>
            </a:r>
            <a:r>
              <a:rPr sz="1800" spc="15" dirty="0">
                <a:latin typeface="Arial"/>
                <a:cs typeface="Arial"/>
              </a:rPr>
              <a:t>rechnen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latin typeface="Arial"/>
                <a:cs typeface="Arial"/>
              </a:rPr>
              <a:t>Rettungsgassen </a:t>
            </a:r>
            <a:r>
              <a:rPr sz="1800" spc="5" dirty="0">
                <a:latin typeface="Arial"/>
                <a:cs typeface="Arial"/>
              </a:rPr>
              <a:t>konsequent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nutzen!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</a:pPr>
            <a:r>
              <a:rPr sz="1800" spc="-30" dirty="0">
                <a:latin typeface="Arial"/>
                <a:cs typeface="Arial"/>
              </a:rPr>
              <a:t>Seitenstreifen </a:t>
            </a:r>
            <a:r>
              <a:rPr sz="1800" spc="55" dirty="0">
                <a:latin typeface="Arial"/>
                <a:cs typeface="Arial"/>
              </a:rPr>
              <a:t>nur </a:t>
            </a:r>
            <a:r>
              <a:rPr sz="1800" spc="25" dirty="0">
                <a:latin typeface="Arial"/>
                <a:cs typeface="Arial"/>
              </a:rPr>
              <a:t>im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absoluten </a:t>
            </a:r>
            <a:r>
              <a:rPr sz="1800" dirty="0">
                <a:latin typeface="Arial"/>
                <a:cs typeface="Arial"/>
              </a:rPr>
              <a:t>Ausnahmefall </a:t>
            </a:r>
            <a:r>
              <a:rPr sz="1800" spc="5" dirty="0">
                <a:latin typeface="Arial"/>
                <a:cs typeface="Arial"/>
              </a:rPr>
              <a:t>bei blockierter  </a:t>
            </a:r>
            <a:r>
              <a:rPr sz="1800" spc="-45" dirty="0">
                <a:latin typeface="Arial"/>
                <a:cs typeface="Arial"/>
              </a:rPr>
              <a:t>Rettungsgasse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befahren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8575" y="1796122"/>
            <a:ext cx="169418" cy="16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8899" y="2372182"/>
            <a:ext cx="169418" cy="16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8899" y="3848353"/>
            <a:ext cx="169418" cy="169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899" y="3020250"/>
            <a:ext cx="169418" cy="16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224" y="4388408"/>
            <a:ext cx="169418" cy="169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0023D-FEDA-4E09-AD0A-4CFA2281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81AE53-5BCB-4DB5-964E-072CCA539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title="TH Grundlagen - Sicher an der Unfallstelle">
            <a:hlinkClick r:id="" action="ppaction://media"/>
            <a:extLst>
              <a:ext uri="{FF2B5EF4-FFF2-40B4-BE49-F238E27FC236}">
                <a16:creationId xmlns:a16="http://schemas.microsoft.com/office/drawing/2014/main" id="{81A83352-2FE1-499E-8C2B-A44FA47E48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99" y="1737677"/>
            <a:ext cx="6703035" cy="33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700430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6624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Anforderungen </a:t>
            </a:r>
            <a:r>
              <a:rPr spc="45" dirty="0"/>
              <a:t>an</a:t>
            </a:r>
            <a:r>
              <a:rPr spc="-140" dirty="0"/>
              <a:t> </a:t>
            </a:r>
            <a:r>
              <a:rPr spc="-10" dirty="0"/>
              <a:t>Absicherungsmaßnahmen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8872" y="1721624"/>
            <a:ext cx="6970395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Sicherungsmaßnahmen sind </a:t>
            </a:r>
            <a:r>
              <a:rPr sz="1800" spc="5" dirty="0">
                <a:latin typeface="Arial"/>
                <a:cs typeface="Arial"/>
              </a:rPr>
              <a:t>bei </a:t>
            </a:r>
            <a:r>
              <a:rPr sz="1800" spc="-35" dirty="0">
                <a:latin typeface="Arial"/>
                <a:cs typeface="Arial"/>
              </a:rPr>
              <a:t>Einsätzen </a:t>
            </a:r>
            <a:r>
              <a:rPr sz="1800" spc="70" dirty="0">
                <a:latin typeface="Arial"/>
                <a:cs typeface="Arial"/>
              </a:rPr>
              <a:t>und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Übungen </a:t>
            </a:r>
            <a:r>
              <a:rPr sz="1800" spc="65" dirty="0">
                <a:latin typeface="Arial"/>
                <a:cs typeface="Arial"/>
              </a:rPr>
              <a:t>notwendig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marL="12700" marR="987425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Zur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Absicherung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bedient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sich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die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Feuerwehr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optischer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und  </a:t>
            </a:r>
            <a:r>
              <a:rPr sz="1800" dirty="0">
                <a:latin typeface="Arial"/>
                <a:cs typeface="Arial"/>
              </a:rPr>
              <a:t>gerätetechnischer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Maßnahmen</a:t>
            </a:r>
            <a:endParaRPr sz="1800">
              <a:latin typeface="Arial"/>
              <a:cs typeface="Arial"/>
            </a:endParaRPr>
          </a:p>
          <a:p>
            <a:pPr marL="12700" marR="292100">
              <a:lnSpc>
                <a:spcPct val="100000"/>
              </a:lnSpc>
              <a:spcBef>
                <a:spcPts val="1635"/>
              </a:spcBef>
            </a:pPr>
            <a:r>
              <a:rPr sz="1800" dirty="0">
                <a:latin typeface="Arial"/>
                <a:cs typeface="Arial"/>
              </a:rPr>
              <a:t>Der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„Arbeitsbereich“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um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das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Feuerwehrfahrzeug,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muss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gegen</a:t>
            </a:r>
            <a:r>
              <a:rPr sz="1800" spc="-55" dirty="0">
                <a:latin typeface="Arial"/>
                <a:cs typeface="Arial"/>
              </a:rPr>
              <a:t> das  </a:t>
            </a:r>
            <a:r>
              <a:rPr sz="1800" dirty="0">
                <a:latin typeface="Arial"/>
                <a:cs typeface="Arial"/>
              </a:rPr>
              <a:t>Fehlverhalten </a:t>
            </a:r>
            <a:r>
              <a:rPr sz="1800" spc="5" dirty="0">
                <a:latin typeface="Arial"/>
                <a:cs typeface="Arial"/>
              </a:rPr>
              <a:t>anderer </a:t>
            </a:r>
            <a:r>
              <a:rPr sz="1800" dirty="0">
                <a:latin typeface="Arial"/>
                <a:cs typeface="Arial"/>
              </a:rPr>
              <a:t>Verkehrsteilnehmer geschützt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 marR="637540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latin typeface="Arial"/>
                <a:cs typeface="Arial"/>
              </a:rPr>
              <a:t>Jeder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40" dirty="0">
                <a:latin typeface="Arial"/>
                <a:cs typeface="Arial"/>
              </a:rPr>
              <a:t>trägt</a:t>
            </a:r>
            <a:r>
              <a:rPr sz="1800" spc="-36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durch </a:t>
            </a:r>
            <a:r>
              <a:rPr sz="1800" spc="-35" dirty="0">
                <a:latin typeface="Arial"/>
                <a:cs typeface="Arial"/>
              </a:rPr>
              <a:t>sein </a:t>
            </a:r>
            <a:r>
              <a:rPr sz="1800" spc="15" dirty="0">
                <a:latin typeface="Arial"/>
                <a:cs typeface="Arial"/>
              </a:rPr>
              <a:t>Verhalten </a:t>
            </a:r>
            <a:r>
              <a:rPr sz="1800" dirty="0">
                <a:latin typeface="Arial"/>
                <a:cs typeface="Arial"/>
              </a:rPr>
              <a:t>zur  </a:t>
            </a:r>
            <a:r>
              <a:rPr sz="1800" spc="-25" dirty="0">
                <a:latin typeface="Arial"/>
                <a:cs typeface="Arial"/>
              </a:rPr>
              <a:t>Sicherheit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bei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8899" y="1796122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2300173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99" y="3056254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9453" y="4594569"/>
            <a:ext cx="3491880" cy="1433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92065" y="5810075"/>
            <a:ext cx="3495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„Arbeitsbereich“ </a:t>
            </a:r>
            <a:r>
              <a:rPr sz="1400" spc="45" dirty="0">
                <a:latin typeface="Arial"/>
                <a:cs typeface="Arial"/>
              </a:rPr>
              <a:t>um </a:t>
            </a:r>
            <a:r>
              <a:rPr sz="1400" spc="5" dirty="0">
                <a:latin typeface="Arial"/>
                <a:cs typeface="Arial"/>
              </a:rPr>
              <a:t>ein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Feuerwehrfahrzeug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8899" y="3848353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358444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3204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Einfache</a:t>
            </a:r>
            <a:r>
              <a:rPr spc="-114" dirty="0"/>
              <a:t> </a:t>
            </a:r>
            <a:r>
              <a:rPr spc="-15" dirty="0"/>
              <a:t>Absicherung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1796122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192159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2840240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390954" y="3236277"/>
            <a:ext cx="313690" cy="205740"/>
            <a:chOff x="1390954" y="3236277"/>
            <a:chExt cx="313690" cy="205740"/>
          </a:xfrm>
        </p:grpSpPr>
        <p:sp>
          <p:nvSpPr>
            <p:cNvPr id="13" name="object 13"/>
            <p:cNvSpPr/>
            <p:nvPr/>
          </p:nvSpPr>
          <p:spPr>
            <a:xfrm>
              <a:off x="1403654" y="3248977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3654" y="3248977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90954" y="3632327"/>
            <a:ext cx="313690" cy="205740"/>
            <a:chOff x="1390954" y="3632327"/>
            <a:chExt cx="313690" cy="205740"/>
          </a:xfrm>
        </p:grpSpPr>
        <p:sp>
          <p:nvSpPr>
            <p:cNvPr id="16" name="object 16"/>
            <p:cNvSpPr/>
            <p:nvPr/>
          </p:nvSpPr>
          <p:spPr>
            <a:xfrm>
              <a:off x="1403654" y="3645027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3654" y="3645027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390954" y="4280395"/>
            <a:ext cx="313690" cy="205740"/>
            <a:chOff x="1390954" y="4280395"/>
            <a:chExt cx="313690" cy="205740"/>
          </a:xfrm>
        </p:grpSpPr>
        <p:sp>
          <p:nvSpPr>
            <p:cNvPr id="19" name="object 19"/>
            <p:cNvSpPr/>
            <p:nvPr/>
          </p:nvSpPr>
          <p:spPr>
            <a:xfrm>
              <a:off x="1403654" y="4293095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3654" y="4293095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88872" y="1635912"/>
            <a:ext cx="6911340" cy="33743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20" dirty="0">
                <a:latin typeface="Arial"/>
                <a:cs typeface="Arial"/>
              </a:rPr>
              <a:t>Mindestanforderung </a:t>
            </a:r>
            <a:r>
              <a:rPr sz="1800" spc="15" dirty="0">
                <a:latin typeface="Arial"/>
                <a:cs typeface="Arial"/>
              </a:rPr>
              <a:t>an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Absicherungsmaßnahmen</a:t>
            </a:r>
            <a:endParaRPr sz="1800">
              <a:latin typeface="Arial"/>
              <a:cs typeface="Arial"/>
            </a:endParaRPr>
          </a:p>
          <a:p>
            <a:pPr marL="12700" marR="226060">
              <a:lnSpc>
                <a:spcPct val="100000"/>
              </a:lnSpc>
              <a:spcBef>
                <a:spcPts val="675"/>
              </a:spcBef>
            </a:pPr>
            <a:r>
              <a:rPr sz="1800" spc="-15" dirty="0">
                <a:latin typeface="Arial"/>
                <a:cs typeface="Arial"/>
              </a:rPr>
              <a:t>Mindestens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„Arbeitsbereich“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um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das </a:t>
            </a:r>
            <a:r>
              <a:rPr sz="1800" spc="10" dirty="0">
                <a:latin typeface="Arial"/>
                <a:cs typeface="Arial"/>
              </a:rPr>
              <a:t>Feuerwehrfahrzeug</a:t>
            </a:r>
            <a:r>
              <a:rPr sz="1800" spc="-65" dirty="0">
                <a:latin typeface="Arial"/>
                <a:cs typeface="Arial"/>
              </a:rPr>
              <a:t> muss  </a:t>
            </a:r>
            <a:r>
              <a:rPr sz="1800" spc="-5" dirty="0">
                <a:latin typeface="Arial"/>
                <a:cs typeface="Arial"/>
              </a:rPr>
              <a:t>abgesichert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sein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800" spc="-15" dirty="0">
                <a:latin typeface="Arial"/>
                <a:cs typeface="Arial"/>
              </a:rPr>
              <a:t>Umzusetzende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Maßnahmen</a:t>
            </a:r>
            <a:endParaRPr sz="18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Warnkleidung</a:t>
            </a:r>
            <a:endParaRPr sz="1800">
              <a:latin typeface="Arial"/>
              <a:cs typeface="Arial"/>
            </a:endParaRPr>
          </a:p>
          <a:p>
            <a:pPr marL="537845" marR="274955">
              <a:lnSpc>
                <a:spcPct val="100000"/>
              </a:lnSpc>
              <a:spcBef>
                <a:spcPts val="960"/>
              </a:spcBef>
            </a:pPr>
            <a:r>
              <a:rPr sz="1800" spc="5" dirty="0">
                <a:latin typeface="Arial"/>
                <a:cs typeface="Arial"/>
              </a:rPr>
              <a:t>Fahrzeugleuchten </a:t>
            </a:r>
            <a:r>
              <a:rPr sz="1800" spc="-15" dirty="0">
                <a:latin typeface="Arial"/>
                <a:cs typeface="Arial"/>
              </a:rPr>
              <a:t>einschalten: </a:t>
            </a:r>
            <a:r>
              <a:rPr sz="1800" spc="20" dirty="0">
                <a:latin typeface="Arial"/>
                <a:cs typeface="Arial"/>
              </a:rPr>
              <a:t>Abblendlicht,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Warnblinklicht,  </a:t>
            </a:r>
            <a:r>
              <a:rPr sz="1800" spc="-10" dirty="0">
                <a:latin typeface="Arial"/>
                <a:cs typeface="Arial"/>
              </a:rPr>
              <a:t>Blaulicht, </a:t>
            </a:r>
            <a:r>
              <a:rPr sz="1800" spc="15" dirty="0">
                <a:latin typeface="Arial"/>
                <a:cs typeface="Arial"/>
              </a:rPr>
              <a:t>ggf. </a:t>
            </a:r>
            <a:r>
              <a:rPr sz="1800" spc="20" dirty="0">
                <a:latin typeface="Arial"/>
                <a:cs typeface="Arial"/>
              </a:rPr>
              <a:t>Verkehrswarneinrichtung </a:t>
            </a:r>
            <a:r>
              <a:rPr sz="1800" spc="-40" dirty="0">
                <a:latin typeface="Arial"/>
                <a:cs typeface="Arial"/>
              </a:rPr>
              <a:t>(falls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vorhanden)</a:t>
            </a:r>
            <a:endParaRPr sz="18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  <a:spcBef>
                <a:spcPts val="785"/>
              </a:spcBef>
            </a:pPr>
            <a:r>
              <a:rPr sz="1800" spc="55" dirty="0">
                <a:latin typeface="Arial"/>
                <a:cs typeface="Arial"/>
              </a:rPr>
              <a:t>Vorwarnung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Verkehrsteilnehmer</a:t>
            </a:r>
            <a:endParaRPr sz="18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  <a:spcBef>
                <a:spcPts val="1525"/>
              </a:spcBef>
            </a:pPr>
            <a:r>
              <a:rPr sz="1800" spc="5" dirty="0">
                <a:latin typeface="Arial"/>
                <a:cs typeface="Arial"/>
              </a:rPr>
              <a:t>„Arbeitsbereich“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sichern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90954" y="4748441"/>
            <a:ext cx="313690" cy="205740"/>
            <a:chOff x="1390954" y="4748441"/>
            <a:chExt cx="313690" cy="205740"/>
          </a:xfrm>
        </p:grpSpPr>
        <p:sp>
          <p:nvSpPr>
            <p:cNvPr id="23" name="object 23"/>
            <p:cNvSpPr/>
            <p:nvPr/>
          </p:nvSpPr>
          <p:spPr>
            <a:xfrm>
              <a:off x="1403654" y="4761141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03654" y="4761141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402059" y="5196532"/>
            <a:ext cx="4519242" cy="1135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42926" y="5539583"/>
            <a:ext cx="220980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Einfache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Absicherung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(am </a:t>
            </a:r>
            <a:r>
              <a:rPr sz="1400" spc="-35" dirty="0">
                <a:latin typeface="Arial"/>
                <a:cs typeface="Arial"/>
              </a:rPr>
              <a:t>Beispiel </a:t>
            </a:r>
            <a:r>
              <a:rPr sz="1400" spc="20" dirty="0">
                <a:latin typeface="Arial"/>
                <a:cs typeface="Arial"/>
              </a:rPr>
              <a:t>innerhalb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einer  Ortschaft)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3838955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3459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Erweiterte</a:t>
            </a:r>
            <a:r>
              <a:rPr spc="-80" dirty="0"/>
              <a:t> </a:t>
            </a:r>
            <a:r>
              <a:rPr spc="-15" dirty="0"/>
              <a:t>Absicherung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1796122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516200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2948254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390954" y="3380295"/>
            <a:ext cx="313690" cy="205740"/>
            <a:chOff x="1390954" y="3380295"/>
            <a:chExt cx="313690" cy="205740"/>
          </a:xfrm>
        </p:grpSpPr>
        <p:sp>
          <p:nvSpPr>
            <p:cNvPr id="13" name="object 13"/>
            <p:cNvSpPr/>
            <p:nvPr/>
          </p:nvSpPr>
          <p:spPr>
            <a:xfrm>
              <a:off x="1403654" y="3392995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3654" y="3392995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90954" y="3812336"/>
            <a:ext cx="313690" cy="205740"/>
            <a:chOff x="1390954" y="3812336"/>
            <a:chExt cx="313690" cy="205740"/>
          </a:xfrm>
        </p:grpSpPr>
        <p:sp>
          <p:nvSpPr>
            <p:cNvPr id="16" name="object 16"/>
            <p:cNvSpPr/>
            <p:nvPr/>
          </p:nvSpPr>
          <p:spPr>
            <a:xfrm>
              <a:off x="1403654" y="3825036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3654" y="3825036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390954" y="4496422"/>
            <a:ext cx="313690" cy="205740"/>
            <a:chOff x="1390954" y="4496422"/>
            <a:chExt cx="313690" cy="205740"/>
          </a:xfrm>
        </p:grpSpPr>
        <p:sp>
          <p:nvSpPr>
            <p:cNvPr id="19" name="object 19"/>
            <p:cNvSpPr/>
            <p:nvPr/>
          </p:nvSpPr>
          <p:spPr>
            <a:xfrm>
              <a:off x="1403654" y="4509122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3654" y="4509122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90954" y="4964468"/>
            <a:ext cx="313690" cy="205740"/>
            <a:chOff x="1390954" y="4964468"/>
            <a:chExt cx="313690" cy="205740"/>
          </a:xfrm>
        </p:grpSpPr>
        <p:sp>
          <p:nvSpPr>
            <p:cNvPr id="22" name="object 22"/>
            <p:cNvSpPr/>
            <p:nvPr/>
          </p:nvSpPr>
          <p:spPr>
            <a:xfrm>
              <a:off x="1403654" y="4977168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3654" y="4977168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88872" y="1721637"/>
            <a:ext cx="6911340" cy="397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4595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"/>
                <a:cs typeface="Arial"/>
              </a:rPr>
              <a:t>Notwendig </a:t>
            </a:r>
            <a:r>
              <a:rPr sz="1800" spc="-100" dirty="0">
                <a:latin typeface="Arial"/>
                <a:cs typeface="Arial"/>
              </a:rPr>
              <a:t>z. </a:t>
            </a:r>
            <a:r>
              <a:rPr sz="1800" spc="-110" dirty="0">
                <a:latin typeface="Arial"/>
                <a:cs typeface="Arial"/>
              </a:rPr>
              <a:t>B. </a:t>
            </a:r>
            <a:r>
              <a:rPr sz="1800" spc="40" dirty="0">
                <a:latin typeface="Arial"/>
                <a:cs typeface="Arial"/>
              </a:rPr>
              <a:t>durch </a:t>
            </a:r>
            <a:r>
              <a:rPr sz="1800" spc="45" dirty="0">
                <a:latin typeface="Arial"/>
                <a:cs typeface="Arial"/>
              </a:rPr>
              <a:t>hohe </a:t>
            </a:r>
            <a:r>
              <a:rPr sz="1800" spc="10" dirty="0">
                <a:latin typeface="Arial"/>
                <a:cs typeface="Arial"/>
              </a:rPr>
              <a:t>Fahrgeschwindigkeiten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der  </a:t>
            </a:r>
            <a:r>
              <a:rPr sz="1800" dirty="0">
                <a:latin typeface="Arial"/>
                <a:cs typeface="Arial"/>
              </a:rPr>
              <a:t>Verkehrsteilnehmer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800" spc="10" dirty="0">
                <a:latin typeface="Arial"/>
                <a:cs typeface="Arial"/>
              </a:rPr>
              <a:t>Anzahl </a:t>
            </a:r>
            <a:r>
              <a:rPr sz="1800" spc="15" dirty="0">
                <a:latin typeface="Arial"/>
                <a:cs typeface="Arial"/>
              </a:rPr>
              <a:t>der </a:t>
            </a:r>
            <a:r>
              <a:rPr sz="1800" spc="-15" dirty="0">
                <a:latin typeface="Arial"/>
                <a:cs typeface="Arial"/>
              </a:rPr>
              <a:t>Fahrstreifen </a:t>
            </a:r>
            <a:r>
              <a:rPr sz="1800" spc="4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eine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Richtung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spc="45" dirty="0">
                <a:latin typeface="Arial"/>
                <a:cs typeface="Arial"/>
              </a:rPr>
              <a:t>Art </a:t>
            </a:r>
            <a:r>
              <a:rPr sz="1800" spc="15" dirty="0">
                <a:latin typeface="Arial"/>
                <a:cs typeface="Arial"/>
              </a:rPr>
              <a:t>der </a:t>
            </a:r>
            <a:r>
              <a:rPr sz="1800" spc="-75" dirty="0">
                <a:latin typeface="Arial"/>
                <a:cs typeface="Arial"/>
              </a:rPr>
              <a:t>Straße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Übersichtlichkeit</a:t>
            </a:r>
            <a:endParaRPr sz="18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Warnkleidung</a:t>
            </a:r>
            <a:endParaRPr sz="1800">
              <a:latin typeface="Arial"/>
              <a:cs typeface="Arial"/>
            </a:endParaRPr>
          </a:p>
          <a:p>
            <a:pPr marL="537845" marR="274955">
              <a:lnSpc>
                <a:spcPct val="100000"/>
              </a:lnSpc>
              <a:spcBef>
                <a:spcPts val="1245"/>
              </a:spcBef>
            </a:pPr>
            <a:r>
              <a:rPr sz="1800" spc="5" dirty="0">
                <a:latin typeface="Arial"/>
                <a:cs typeface="Arial"/>
              </a:rPr>
              <a:t>Fahrzeugleuchten </a:t>
            </a:r>
            <a:r>
              <a:rPr sz="1800" spc="-15" dirty="0">
                <a:latin typeface="Arial"/>
                <a:cs typeface="Arial"/>
              </a:rPr>
              <a:t>einschalten: </a:t>
            </a:r>
            <a:r>
              <a:rPr sz="1800" spc="20" dirty="0">
                <a:latin typeface="Arial"/>
                <a:cs typeface="Arial"/>
              </a:rPr>
              <a:t>Abblendlicht,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Warnblinklicht,  </a:t>
            </a:r>
            <a:r>
              <a:rPr sz="1800" spc="-10" dirty="0">
                <a:latin typeface="Arial"/>
                <a:cs typeface="Arial"/>
              </a:rPr>
              <a:t>Blaulicht, </a:t>
            </a:r>
            <a:r>
              <a:rPr sz="1800" spc="15" dirty="0">
                <a:latin typeface="Arial"/>
                <a:cs typeface="Arial"/>
              </a:rPr>
              <a:t>ggf. </a:t>
            </a:r>
            <a:r>
              <a:rPr sz="1800" spc="20" dirty="0">
                <a:latin typeface="Arial"/>
                <a:cs typeface="Arial"/>
              </a:rPr>
              <a:t>Verkehrswarneinrichtung </a:t>
            </a:r>
            <a:r>
              <a:rPr sz="1800" spc="-40" dirty="0">
                <a:latin typeface="Arial"/>
                <a:cs typeface="Arial"/>
              </a:rPr>
              <a:t>(falls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vorhanden)</a:t>
            </a:r>
            <a:endParaRPr sz="18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  <a:spcBef>
                <a:spcPts val="1065"/>
              </a:spcBef>
            </a:pPr>
            <a:r>
              <a:rPr sz="1800" spc="55" dirty="0">
                <a:latin typeface="Arial"/>
                <a:cs typeface="Arial"/>
              </a:rPr>
              <a:t>Vorwarnung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Verkehrsteilnehmer</a:t>
            </a:r>
            <a:endParaRPr sz="18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  <a:spcBef>
                <a:spcPts val="1525"/>
              </a:spcBef>
            </a:pPr>
            <a:r>
              <a:rPr sz="1800" spc="5" dirty="0">
                <a:latin typeface="Arial"/>
                <a:cs typeface="Arial"/>
              </a:rPr>
              <a:t>„Arbeitsbereich“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sichern</a:t>
            </a:r>
            <a:endParaRPr sz="18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  <a:spcBef>
                <a:spcPts val="1525"/>
              </a:spcBef>
            </a:pPr>
            <a:r>
              <a:rPr sz="1800" spc="-20" dirty="0">
                <a:latin typeface="Arial"/>
                <a:cs typeface="Arial"/>
              </a:rPr>
              <a:t>„Zusätzliche </a:t>
            </a:r>
            <a:r>
              <a:rPr sz="1800" spc="-10" dirty="0">
                <a:latin typeface="Arial"/>
                <a:cs typeface="Arial"/>
              </a:rPr>
              <a:t>Sicherungsmaßnahmen“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durchführen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390954" y="5432526"/>
            <a:ext cx="313690" cy="205740"/>
            <a:chOff x="1390954" y="5432526"/>
            <a:chExt cx="313690" cy="205740"/>
          </a:xfrm>
        </p:grpSpPr>
        <p:sp>
          <p:nvSpPr>
            <p:cNvPr id="26" name="object 26"/>
            <p:cNvSpPr/>
            <p:nvPr/>
          </p:nvSpPr>
          <p:spPr>
            <a:xfrm>
              <a:off x="1403654" y="5445226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198018" y="0"/>
                  </a:moveTo>
                  <a:lnTo>
                    <a:pt x="198018" y="45008"/>
                  </a:lnTo>
                  <a:lnTo>
                    <a:pt x="0" y="45008"/>
                  </a:lnTo>
                  <a:lnTo>
                    <a:pt x="0" y="135013"/>
                  </a:lnTo>
                  <a:lnTo>
                    <a:pt x="198018" y="135013"/>
                  </a:lnTo>
                  <a:lnTo>
                    <a:pt x="198018" y="180022"/>
                  </a:lnTo>
                  <a:lnTo>
                    <a:pt x="288036" y="90017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3654" y="5445226"/>
              <a:ext cx="288290" cy="180340"/>
            </a:xfrm>
            <a:custGeom>
              <a:avLst/>
              <a:gdLst/>
              <a:ahLst/>
              <a:cxnLst/>
              <a:rect l="l" t="t" r="r" b="b"/>
              <a:pathLst>
                <a:path w="288289" h="180339">
                  <a:moveTo>
                    <a:pt x="0" y="45008"/>
                  </a:moveTo>
                  <a:lnTo>
                    <a:pt x="198018" y="45008"/>
                  </a:lnTo>
                  <a:lnTo>
                    <a:pt x="198018" y="0"/>
                  </a:lnTo>
                  <a:lnTo>
                    <a:pt x="288036" y="90017"/>
                  </a:lnTo>
                  <a:lnTo>
                    <a:pt x="198018" y="180022"/>
                  </a:lnTo>
                  <a:lnTo>
                    <a:pt x="198018" y="135013"/>
                  </a:lnTo>
                  <a:lnTo>
                    <a:pt x="0" y="135013"/>
                  </a:lnTo>
                  <a:lnTo>
                    <a:pt x="0" y="4500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446201"/>
            <a:ext cx="25742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07692" y="5827615"/>
            <a:ext cx="929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latin typeface="Arial"/>
                <a:cs typeface="Arial"/>
              </a:rPr>
              <a:t>W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n</a:t>
            </a:r>
            <a:r>
              <a:rPr sz="1400" spc="160" dirty="0">
                <a:latin typeface="Arial"/>
                <a:cs typeface="Arial"/>
              </a:rPr>
              <a:t>w</a:t>
            </a:r>
            <a:r>
              <a:rPr sz="1400" spc="-100" dirty="0">
                <a:latin typeface="Arial"/>
                <a:cs typeface="Arial"/>
              </a:rPr>
              <a:t>e</a:t>
            </a:r>
            <a:r>
              <a:rPr sz="1400" spc="-95" dirty="0">
                <a:latin typeface="Arial"/>
                <a:cs typeface="Arial"/>
              </a:rPr>
              <a:t>s</a:t>
            </a:r>
            <a:r>
              <a:rPr sz="1400" spc="60" dirty="0">
                <a:latin typeface="Arial"/>
                <a:cs typeface="Arial"/>
              </a:rPr>
              <a:t>t</a:t>
            </a:r>
            <a:r>
              <a:rPr sz="1400" spc="-3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8951" y="1043939"/>
            <a:ext cx="39867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6195" y="1112913"/>
            <a:ext cx="3607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1F497D"/>
                </a:solidFill>
                <a:latin typeface="Arial"/>
                <a:cs typeface="Arial"/>
              </a:rPr>
              <a:t>Sicherungsausrüstungen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4821" y="3019310"/>
            <a:ext cx="16706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Arial"/>
                <a:cs typeface="Arial"/>
              </a:rPr>
              <a:t>Kfz-Warndreieck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und  </a:t>
            </a:r>
            <a:r>
              <a:rPr sz="1400" spc="-10" dirty="0">
                <a:latin typeface="Arial"/>
                <a:cs typeface="Arial"/>
              </a:rPr>
              <a:t>Kfz-Warnleuchte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8499" y="5575712"/>
            <a:ext cx="772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Faltsignal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08221" y="3753043"/>
            <a:ext cx="1991969" cy="2007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71600" y="1736813"/>
            <a:ext cx="6026785" cy="4062729"/>
            <a:chOff x="971600" y="1736813"/>
            <a:chExt cx="6026785" cy="4062729"/>
          </a:xfrm>
        </p:grpSpPr>
        <p:sp>
          <p:nvSpPr>
            <p:cNvPr id="14" name="object 14"/>
            <p:cNvSpPr/>
            <p:nvPr/>
          </p:nvSpPr>
          <p:spPr>
            <a:xfrm>
              <a:off x="4293780" y="1736813"/>
              <a:ext cx="2704274" cy="16921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1600" y="1736813"/>
              <a:ext cx="2600755" cy="4062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446201"/>
            <a:ext cx="25742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39867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6195" y="1112913"/>
            <a:ext cx="3607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1F497D"/>
                </a:solidFill>
                <a:latin typeface="Arial"/>
                <a:cs typeface="Arial"/>
              </a:rPr>
              <a:t>Sicherungsausrüstungen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1406" y="3631374"/>
            <a:ext cx="25260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Leitkegel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500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mm,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750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mm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und  </a:t>
            </a:r>
            <a:r>
              <a:rPr sz="1400" spc="20" dirty="0">
                <a:latin typeface="Arial"/>
                <a:cs typeface="Arial"/>
              </a:rPr>
              <a:t>750 </a:t>
            </a:r>
            <a:r>
              <a:rPr sz="1400" spc="35" dirty="0">
                <a:latin typeface="Arial"/>
                <a:cs typeface="Arial"/>
              </a:rPr>
              <a:t>mm </a:t>
            </a:r>
            <a:r>
              <a:rPr sz="1400" spc="30" dirty="0">
                <a:latin typeface="Arial"/>
                <a:cs typeface="Arial"/>
              </a:rPr>
              <a:t>mit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Leitkegelleuchte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71600" y="1736813"/>
            <a:ext cx="6986270" cy="1866900"/>
            <a:chOff x="971600" y="1736813"/>
            <a:chExt cx="6986270" cy="1866900"/>
          </a:xfrm>
        </p:grpSpPr>
        <p:sp>
          <p:nvSpPr>
            <p:cNvPr id="11" name="object 11"/>
            <p:cNvSpPr/>
            <p:nvPr/>
          </p:nvSpPr>
          <p:spPr>
            <a:xfrm>
              <a:off x="971600" y="1745970"/>
              <a:ext cx="3384370" cy="18577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2270" y="1736813"/>
              <a:ext cx="2545321" cy="1866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64263" y="3631374"/>
            <a:ext cx="18389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latin typeface="Arial"/>
                <a:cs typeface="Arial"/>
              </a:rPr>
              <a:t>Warnblitzleuchten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und  </a:t>
            </a:r>
            <a:r>
              <a:rPr sz="1400" dirty="0">
                <a:latin typeface="Arial"/>
                <a:cs typeface="Arial"/>
              </a:rPr>
              <a:t>Leitkegelleuchten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8853" y="5899623"/>
            <a:ext cx="16941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Sicherungshaspel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mit  </a:t>
            </a:r>
            <a:r>
              <a:rPr sz="1400" spc="-15" dirty="0">
                <a:latin typeface="Arial"/>
                <a:cs typeface="Arial"/>
              </a:rPr>
              <a:t>Sicherungsmaterial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1600" y="4373930"/>
            <a:ext cx="4440668" cy="1935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75967" y="504571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70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328269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2903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Sicherungsfahrzeug</a:t>
            </a:r>
          </a:p>
        </p:txBody>
      </p:sp>
      <p:sp>
        <p:nvSpPr>
          <p:cNvPr id="9" name="object 9"/>
          <p:cNvSpPr/>
          <p:nvPr/>
        </p:nvSpPr>
        <p:spPr>
          <a:xfrm>
            <a:off x="968575" y="2358758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99" y="2840240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99" y="3308286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8575" y="4050944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99" y="4820449"/>
            <a:ext cx="169418" cy="16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6324" y="1757641"/>
            <a:ext cx="8036559" cy="399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Einsatzgrundsätze:</a:t>
            </a:r>
            <a:endParaRPr sz="1800">
              <a:latin typeface="Arial"/>
              <a:cs typeface="Arial"/>
            </a:endParaRPr>
          </a:p>
          <a:p>
            <a:pPr marL="495300" marR="1172845" indent="-635">
              <a:lnSpc>
                <a:spcPct val="170700"/>
              </a:lnSpc>
              <a:spcBef>
                <a:spcPts val="280"/>
              </a:spcBef>
            </a:pPr>
            <a:r>
              <a:rPr sz="1800" dirty="0">
                <a:latin typeface="Arial"/>
                <a:cs typeface="Arial"/>
              </a:rPr>
              <a:t>Alle </a:t>
            </a:r>
            <a:r>
              <a:rPr sz="1800" spc="-5" dirty="0">
                <a:latin typeface="Arial"/>
                <a:cs typeface="Arial"/>
              </a:rPr>
              <a:t>Feuerwehrdienstleistende </a:t>
            </a:r>
            <a:r>
              <a:rPr sz="1800" spc="25" dirty="0">
                <a:latin typeface="Arial"/>
                <a:cs typeface="Arial"/>
              </a:rPr>
              <a:t>tragen </a:t>
            </a:r>
            <a:r>
              <a:rPr sz="1800" spc="10" dirty="0">
                <a:latin typeface="Arial"/>
                <a:cs typeface="Arial"/>
              </a:rPr>
              <a:t>geeignete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Warnkleidung  </a:t>
            </a:r>
            <a:r>
              <a:rPr sz="1800" spc="10" dirty="0">
                <a:latin typeface="Arial"/>
                <a:cs typeface="Arial"/>
              </a:rPr>
              <a:t>Möglichst </a:t>
            </a:r>
            <a:r>
              <a:rPr sz="1800" spc="-30" dirty="0">
                <a:latin typeface="Arial"/>
                <a:cs typeface="Arial"/>
              </a:rPr>
              <a:t>schweres </a:t>
            </a:r>
            <a:r>
              <a:rPr sz="1800" spc="10" dirty="0">
                <a:latin typeface="Arial"/>
                <a:cs typeface="Arial"/>
              </a:rPr>
              <a:t>Feuerwehrfahrzeug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einsetzen</a:t>
            </a:r>
            <a:endParaRPr sz="1800">
              <a:latin typeface="Arial"/>
              <a:cs typeface="Arial"/>
            </a:endParaRPr>
          </a:p>
          <a:p>
            <a:pPr marL="495300" marR="90170" indent="-635">
              <a:lnSpc>
                <a:spcPct val="100000"/>
              </a:lnSpc>
              <a:spcBef>
                <a:spcPts val="1525"/>
              </a:spcBef>
            </a:pPr>
            <a:r>
              <a:rPr sz="1800" spc="-10" dirty="0">
                <a:latin typeface="Arial"/>
                <a:cs typeface="Arial"/>
              </a:rPr>
              <a:t>Fahrzeug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darf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nicht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zur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Erfüllung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Einsatzauftrages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Einsatzstelle  </a:t>
            </a:r>
            <a:r>
              <a:rPr sz="1800" spc="-15" dirty="0">
                <a:latin typeface="Arial"/>
                <a:cs typeface="Arial"/>
              </a:rPr>
              <a:t>eingesetzt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494665" marR="5080">
              <a:lnSpc>
                <a:spcPct val="100000"/>
              </a:lnSpc>
              <a:spcBef>
                <a:spcPts val="1635"/>
              </a:spcBef>
            </a:pPr>
            <a:r>
              <a:rPr sz="1800" dirty="0">
                <a:latin typeface="Arial"/>
                <a:cs typeface="Arial"/>
              </a:rPr>
              <a:t>Fahrzeugaufstellung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mit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mindestens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150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Abstand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zum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letzten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Fahrzeug  </a:t>
            </a:r>
            <a:r>
              <a:rPr sz="1800" spc="15" dirty="0">
                <a:latin typeface="Arial"/>
                <a:cs typeface="Arial"/>
              </a:rPr>
              <a:t>der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Einsatzstelle</a:t>
            </a:r>
            <a:endParaRPr sz="1800">
              <a:latin typeface="Arial"/>
              <a:cs typeface="Arial"/>
            </a:endParaRPr>
          </a:p>
          <a:p>
            <a:pPr marL="494665">
              <a:lnSpc>
                <a:spcPct val="100000"/>
              </a:lnSpc>
              <a:spcBef>
                <a:spcPts val="1630"/>
              </a:spcBef>
            </a:pPr>
            <a:r>
              <a:rPr sz="1800" spc="-5" dirty="0">
                <a:latin typeface="Arial"/>
                <a:cs typeface="Arial"/>
              </a:rPr>
              <a:t>Die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Pufferzone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wird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von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niemanden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betreten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und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ist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stets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frei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zu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halten!</a:t>
            </a:r>
            <a:endParaRPr sz="1800">
              <a:latin typeface="Arial"/>
              <a:cs typeface="Arial"/>
            </a:endParaRPr>
          </a:p>
          <a:p>
            <a:pPr marL="494665" marR="464820">
              <a:lnSpc>
                <a:spcPct val="100000"/>
              </a:lnSpc>
              <a:spcBef>
                <a:spcPts val="1525"/>
              </a:spcBef>
            </a:pPr>
            <a:r>
              <a:rPr sz="1800" spc="5" dirty="0">
                <a:latin typeface="Arial"/>
                <a:cs typeface="Arial"/>
              </a:rPr>
              <a:t>Fahrzeugleuchten </a:t>
            </a:r>
            <a:r>
              <a:rPr sz="1800" spc="-15" dirty="0">
                <a:latin typeface="Arial"/>
                <a:cs typeface="Arial"/>
              </a:rPr>
              <a:t>einschalten: </a:t>
            </a:r>
            <a:r>
              <a:rPr sz="1800" spc="20" dirty="0">
                <a:latin typeface="Arial"/>
                <a:cs typeface="Arial"/>
              </a:rPr>
              <a:t>Abblendlicht, </a:t>
            </a:r>
            <a:r>
              <a:rPr sz="1800" spc="-10" dirty="0">
                <a:latin typeface="Arial"/>
                <a:cs typeface="Arial"/>
              </a:rPr>
              <a:t>Blaulicht,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Warnblinklicht,  ggf. </a:t>
            </a:r>
            <a:r>
              <a:rPr sz="1800" spc="5" dirty="0">
                <a:latin typeface="Arial"/>
                <a:cs typeface="Arial"/>
              </a:rPr>
              <a:t>Verkehrswarnanlage </a:t>
            </a:r>
            <a:r>
              <a:rPr sz="1800" spc="-40" dirty="0">
                <a:latin typeface="Arial"/>
                <a:cs typeface="Arial"/>
              </a:rPr>
              <a:t>(falls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vorhanden)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8575" y="5275071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243" y="504571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376092"/>
                </a:solidFill>
                <a:latin typeface="Carlito"/>
                <a:cs typeface="Carlito"/>
              </a:rPr>
              <a:t>Folie</a:t>
            </a:r>
            <a:r>
              <a:rPr sz="1200" b="1" i="1" spc="-65" dirty="0">
                <a:solidFill>
                  <a:srgbClr val="376092"/>
                </a:solidFill>
                <a:latin typeface="Carlito"/>
                <a:cs typeface="Carlito"/>
              </a:rPr>
              <a:t> </a:t>
            </a:r>
            <a:r>
              <a:rPr sz="1200" b="1" i="1" dirty="0">
                <a:solidFill>
                  <a:srgbClr val="376092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415" y="6417562"/>
            <a:ext cx="8583295" cy="111760"/>
            <a:chOff x="280415" y="6417562"/>
            <a:chExt cx="8583295" cy="111760"/>
          </a:xfrm>
        </p:grpSpPr>
        <p:sp>
          <p:nvSpPr>
            <p:cNvPr id="5" name="object 5"/>
            <p:cNvSpPr/>
            <p:nvPr/>
          </p:nvSpPr>
          <p:spPr>
            <a:xfrm>
              <a:off x="280415" y="6417562"/>
              <a:ext cx="8583168" cy="11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645318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951" y="1043939"/>
            <a:ext cx="328269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195" y="1112913"/>
            <a:ext cx="2903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Sicherungsfahrzeug</a:t>
            </a:r>
          </a:p>
        </p:txBody>
      </p:sp>
      <p:sp>
        <p:nvSpPr>
          <p:cNvPr id="9" name="object 9"/>
          <p:cNvSpPr/>
          <p:nvPr/>
        </p:nvSpPr>
        <p:spPr>
          <a:xfrm>
            <a:off x="958899" y="2228164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22948" y="5316982"/>
            <a:ext cx="166116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65" dirty="0">
                <a:latin typeface="Arial"/>
                <a:cs typeface="Arial"/>
              </a:rPr>
              <a:t>n</a:t>
            </a:r>
            <a:r>
              <a:rPr sz="1400" spc="55" dirty="0">
                <a:latin typeface="Arial"/>
                <a:cs typeface="Arial"/>
              </a:rPr>
              <a:t>d</a:t>
            </a:r>
            <a:r>
              <a:rPr sz="1400" spc="-40" dirty="0">
                <a:latin typeface="Arial"/>
                <a:cs typeface="Arial"/>
              </a:rPr>
              <a:t>e</a:t>
            </a:r>
            <a:r>
              <a:rPr sz="1400" spc="-155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ta</a:t>
            </a:r>
            <a:r>
              <a:rPr sz="1400" spc="45" dirty="0">
                <a:latin typeface="Arial"/>
                <a:cs typeface="Arial"/>
              </a:rPr>
              <a:t>nf</a:t>
            </a:r>
            <a:r>
              <a:rPr sz="1400" spc="55" dirty="0">
                <a:latin typeface="Arial"/>
                <a:cs typeface="Arial"/>
              </a:rPr>
              <a:t>o</a:t>
            </a:r>
            <a:r>
              <a:rPr sz="1400" spc="20" dirty="0">
                <a:latin typeface="Arial"/>
                <a:cs typeface="Arial"/>
              </a:rPr>
              <a:t>r</a:t>
            </a:r>
            <a:r>
              <a:rPr sz="1400" spc="45" dirty="0">
                <a:latin typeface="Arial"/>
                <a:cs typeface="Arial"/>
              </a:rPr>
              <a:t>d</a:t>
            </a:r>
            <a:r>
              <a:rPr sz="1400" spc="-4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55" dirty="0">
                <a:latin typeface="Arial"/>
                <a:cs typeface="Arial"/>
              </a:rPr>
              <a:t>ung  </a:t>
            </a:r>
            <a:r>
              <a:rPr sz="1400" spc="-10" dirty="0">
                <a:latin typeface="Arial"/>
                <a:cs typeface="Arial"/>
              </a:rPr>
              <a:t>Sicherungsfahrzeug  </a:t>
            </a:r>
            <a:r>
              <a:rPr sz="1400" spc="30" dirty="0">
                <a:latin typeface="Arial"/>
                <a:cs typeface="Arial"/>
              </a:rPr>
              <a:t>mit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Pufferzone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8899" y="2948254"/>
            <a:ext cx="169418" cy="169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99" y="3380295"/>
            <a:ext cx="169418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99" y="4100372"/>
            <a:ext cx="169418" cy="16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6324" y="1563916"/>
            <a:ext cx="7904480" cy="303657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-25" dirty="0">
                <a:latin typeface="Arial"/>
                <a:cs typeface="Arial"/>
              </a:rPr>
              <a:t>Einsatzgrundsätze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(Fortsetzung):</a:t>
            </a:r>
            <a:endParaRPr sz="1800">
              <a:latin typeface="Arial"/>
              <a:cs typeface="Arial"/>
            </a:endParaRPr>
          </a:p>
          <a:p>
            <a:pPr marL="494665" marR="5080">
              <a:lnSpc>
                <a:spcPct val="100000"/>
              </a:lnSpc>
              <a:spcBef>
                <a:spcPts val="1240"/>
              </a:spcBef>
            </a:pPr>
            <a:r>
              <a:rPr sz="1800" spc="-10" dirty="0">
                <a:latin typeface="Arial"/>
                <a:cs typeface="Arial"/>
              </a:rPr>
              <a:t>Sicherungsfahrzeug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steht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unbemannt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und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wird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immer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von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Insassen  </a:t>
            </a:r>
            <a:r>
              <a:rPr sz="1800" spc="-45" dirty="0">
                <a:latin typeface="Arial"/>
                <a:cs typeface="Arial"/>
              </a:rPr>
              <a:t>verlassen</a:t>
            </a:r>
            <a:endParaRPr sz="1800">
              <a:latin typeface="Arial"/>
              <a:cs typeface="Arial"/>
            </a:endParaRPr>
          </a:p>
          <a:p>
            <a:pPr marL="485140">
              <a:lnSpc>
                <a:spcPct val="100000"/>
              </a:lnSpc>
              <a:spcBef>
                <a:spcPts val="1350"/>
              </a:spcBef>
            </a:pPr>
            <a:r>
              <a:rPr sz="1800" spc="10" dirty="0">
                <a:latin typeface="Arial"/>
                <a:cs typeface="Arial"/>
              </a:rPr>
              <a:t>Erhöhte </a:t>
            </a:r>
            <a:r>
              <a:rPr sz="1800" dirty="0">
                <a:latin typeface="Arial"/>
                <a:cs typeface="Arial"/>
              </a:rPr>
              <a:t>Vorsicht </a:t>
            </a:r>
            <a:r>
              <a:rPr sz="1800" spc="15" dirty="0">
                <a:latin typeface="Arial"/>
                <a:cs typeface="Arial"/>
              </a:rPr>
              <a:t>beim </a:t>
            </a:r>
            <a:r>
              <a:rPr sz="1800" spc="-45" dirty="0">
                <a:latin typeface="Arial"/>
                <a:cs typeface="Arial"/>
              </a:rPr>
              <a:t>Verlassen </a:t>
            </a:r>
            <a:r>
              <a:rPr sz="1800" spc="-55" dirty="0">
                <a:latin typeface="Arial"/>
                <a:cs typeface="Arial"/>
              </a:rPr>
              <a:t>des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Sicherungsfahrzeuges</a:t>
            </a:r>
            <a:endParaRPr sz="1800">
              <a:latin typeface="Arial"/>
              <a:cs typeface="Arial"/>
            </a:endParaRPr>
          </a:p>
          <a:p>
            <a:pPr marL="494665" marR="104139">
              <a:lnSpc>
                <a:spcPct val="100000"/>
              </a:lnSpc>
              <a:spcBef>
                <a:spcPts val="1245"/>
              </a:spcBef>
            </a:pP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5" dirty="0">
                <a:latin typeface="Arial"/>
                <a:cs typeface="Arial"/>
              </a:rPr>
              <a:t>Mannschaft </a:t>
            </a:r>
            <a:r>
              <a:rPr sz="1800" spc="-55" dirty="0">
                <a:latin typeface="Arial"/>
                <a:cs typeface="Arial"/>
              </a:rPr>
              <a:t>des </a:t>
            </a:r>
            <a:r>
              <a:rPr sz="1800" spc="-25" dirty="0">
                <a:latin typeface="Arial"/>
                <a:cs typeface="Arial"/>
              </a:rPr>
              <a:t>Sicherungsfahrzeuges </a:t>
            </a:r>
            <a:r>
              <a:rPr sz="1800" spc="-45" dirty="0">
                <a:latin typeface="Arial"/>
                <a:cs typeface="Arial"/>
              </a:rPr>
              <a:t>verlässt </a:t>
            </a:r>
            <a:r>
              <a:rPr sz="1800" spc="35" dirty="0">
                <a:latin typeface="Arial"/>
                <a:cs typeface="Arial"/>
              </a:rPr>
              <a:t>den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Gefahrenbereich  </a:t>
            </a:r>
            <a:r>
              <a:rPr sz="1800" spc="35" dirty="0">
                <a:latin typeface="Arial"/>
                <a:cs typeface="Arial"/>
              </a:rPr>
              <a:t>umgehend</a:t>
            </a:r>
            <a:endParaRPr sz="1800">
              <a:latin typeface="Arial"/>
              <a:cs typeface="Arial"/>
            </a:endParaRPr>
          </a:p>
          <a:p>
            <a:pPr marL="485140" marR="141605">
              <a:lnSpc>
                <a:spcPct val="100000"/>
              </a:lnSpc>
              <a:spcBef>
                <a:spcPts val="1350"/>
              </a:spcBef>
            </a:pPr>
            <a:r>
              <a:rPr sz="1800" spc="-70" dirty="0">
                <a:latin typeface="Arial"/>
                <a:cs typeface="Arial"/>
              </a:rPr>
              <a:t>Das </a:t>
            </a:r>
            <a:r>
              <a:rPr sz="1800" dirty="0">
                <a:latin typeface="Arial"/>
                <a:cs typeface="Arial"/>
              </a:rPr>
              <a:t>Sicherungsfahrzeug/Pufferfahrzeug </a:t>
            </a:r>
            <a:r>
              <a:rPr sz="1800" spc="-15" dirty="0">
                <a:latin typeface="Arial"/>
                <a:cs typeface="Arial"/>
              </a:rPr>
              <a:t>sollte </a:t>
            </a:r>
            <a:r>
              <a:rPr sz="1800" spc="5" dirty="0">
                <a:latin typeface="Arial"/>
                <a:cs typeface="Arial"/>
              </a:rPr>
              <a:t>die </a:t>
            </a:r>
            <a:r>
              <a:rPr sz="1800" spc="-45" dirty="0">
                <a:latin typeface="Arial"/>
                <a:cs typeface="Arial"/>
              </a:rPr>
              <a:t>Einsatzstelle </a:t>
            </a:r>
            <a:r>
              <a:rPr sz="1800" spc="-75" dirty="0">
                <a:latin typeface="Arial"/>
                <a:cs typeface="Arial"/>
              </a:rPr>
              <a:t>als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letztes  </a:t>
            </a:r>
            <a:r>
              <a:rPr sz="1800" spc="-10" dirty="0">
                <a:latin typeface="Arial"/>
                <a:cs typeface="Arial"/>
              </a:rPr>
              <a:t>Fahrzeug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verlassen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26845" y="4883779"/>
            <a:ext cx="4771372" cy="1417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Staatliche Feuerwehrschule</a:t>
            </a:r>
            <a:r>
              <a:rPr spc="-40" dirty="0"/>
              <a:t> </a:t>
            </a:r>
            <a:r>
              <a:rPr spc="-10" dirty="0"/>
              <a:t>Würzburg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Bildschirmpräsentation (4:3)</PresentationFormat>
  <Paragraphs>203</Paragraphs>
  <Slides>22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Carlito</vt:lpstr>
      <vt:lpstr>Office Theme</vt:lpstr>
      <vt:lpstr>Verkehrsabsicherung von Einsatzstellen</vt:lpstr>
      <vt:lpstr>Verantwortung und Zuständigkeiten</vt:lpstr>
      <vt:lpstr>Anforderungen an Absicherungsmaßnahmen</vt:lpstr>
      <vt:lpstr>Einfache Absicherung</vt:lpstr>
      <vt:lpstr>Erweiterte Absicherung</vt:lpstr>
      <vt:lpstr>PowerPoint-Präsentation</vt:lpstr>
      <vt:lpstr>PowerPoint-Präsentation</vt:lpstr>
      <vt:lpstr>Sicherungsfahrzeug</vt:lpstr>
      <vt:lpstr>Sicherungsfahrzeug</vt:lpstr>
      <vt:lpstr>Verkehrssicherungsanhänger</vt:lpstr>
      <vt:lpstr>Verhaltensgrundsätze auf der Anfahrt</vt:lpstr>
      <vt:lpstr>Verhaltensgrundsätze an der Einsatzstelle</vt:lpstr>
      <vt:lpstr>Verhaltensgrundsätze an der Einsatzstelle</vt:lpstr>
      <vt:lpstr>Absicherung von Einsatzstellen</vt:lpstr>
      <vt:lpstr>Einsatzstellen innerhalb Ortschaften</vt:lpstr>
      <vt:lpstr>Einsatzstellen außerhalb Ortschaften (außer Autobahn)</vt:lpstr>
      <vt:lpstr>Einsatzstellen auf Autobahnen</vt:lpstr>
      <vt:lpstr>Einsatzstellen auf Autobahnen</vt:lpstr>
      <vt:lpstr>Rettungsgasse – Freie Fahrt für schnelle Hilfe</vt:lpstr>
      <vt:lpstr>Richtiges Verhalten beim Bilden der Rettungsgasse</vt:lpstr>
      <vt:lpstr>Richtiges Verhalten beim Befahren der Rettungsgasse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SFSW_Winterschulung_2014</dc:title>
  <dc:creator>Michael Reitzenstein</dc:creator>
  <cp:lastModifiedBy>Sandro Bauer</cp:lastModifiedBy>
  <cp:revision>3</cp:revision>
  <dcterms:created xsi:type="dcterms:W3CDTF">2021-02-19T18:05:07Z</dcterms:created>
  <dcterms:modified xsi:type="dcterms:W3CDTF">2021-02-19T19:35:13Z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Acrobat PDFMaker 11 für PowerPoint</vt:lpwstr>
  </property>
  <property fmtid="{D5CDD505-2E9C-101B-9397-08002B2CF9AE}" pid="4" name="LastSaved">
    <vt:filetime>2021-02-19T00:00:00Z</vt:filetime>
  </property>
</Properties>
</file>